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9" r:id="rId1"/>
  </p:sldMasterIdLst>
  <p:notesMasterIdLst>
    <p:notesMasterId r:id="rId17"/>
  </p:notesMasterIdLst>
  <p:sldIdLst>
    <p:sldId id="331" r:id="rId2"/>
    <p:sldId id="302" r:id="rId3"/>
    <p:sldId id="329" r:id="rId4"/>
    <p:sldId id="333" r:id="rId5"/>
    <p:sldId id="327" r:id="rId6"/>
    <p:sldId id="322" r:id="rId7"/>
    <p:sldId id="326" r:id="rId8"/>
    <p:sldId id="328" r:id="rId9"/>
    <p:sldId id="336" r:id="rId10"/>
    <p:sldId id="337" r:id="rId11"/>
    <p:sldId id="338" r:id="rId12"/>
    <p:sldId id="339" r:id="rId13"/>
    <p:sldId id="340" r:id="rId14"/>
    <p:sldId id="332" r:id="rId15"/>
    <p:sldId id="33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0000"/>
    <a:srgbClr val="FFCC66"/>
    <a:srgbClr val="CC99FF"/>
    <a:srgbClr val="FFCCCC"/>
    <a:srgbClr val="FFCCFF"/>
    <a:srgbClr val="993776"/>
    <a:srgbClr val="7D818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6853" autoAdjust="0"/>
  </p:normalViewPr>
  <p:slideViewPr>
    <p:cSldViewPr>
      <p:cViewPr>
        <p:scale>
          <a:sx n="110" d="100"/>
          <a:sy n="110" d="100"/>
        </p:scale>
        <p:origin x="-92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-3846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2.8373078365204352E-2"/>
          <c:y val="0"/>
          <c:w val="0.91392750906136722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1"/>
          <c:dPt>
            <c:idx val="0"/>
            <c:explosion val="19"/>
          </c:dPt>
          <c:dLbls>
            <c:dLbl>
              <c:idx val="2"/>
              <c:layout>
                <c:manualLayout>
                  <c:x val="4.7039682539682548E-2"/>
                  <c:y val="-6.273444881889767E-2"/>
                </c:manualLayout>
              </c:layout>
              <c:showVal val="1"/>
              <c:showCatName val="1"/>
              <c:showPercent val="1"/>
            </c:dLbl>
            <c:dLbl>
              <c:idx val="3"/>
              <c:layout>
                <c:manualLayout>
                  <c:x val="-3.0792400949881265E-2"/>
                  <c:y val="0"/>
                </c:manualLayout>
              </c:layout>
              <c:showVal val="1"/>
              <c:showCatName val="1"/>
              <c:showPercent val="1"/>
            </c:dLbl>
            <c:dLbl>
              <c:idx val="4"/>
              <c:layout>
                <c:manualLayout>
                  <c:x val="0.14463304586926637"/>
                  <c:y val="6.2500000000000023E-4"/>
                </c:manualLayout>
              </c:layout>
              <c:showVal val="1"/>
              <c:showCatName val="1"/>
              <c:showPercent val="1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</c:dLbls>
          <c:cat>
            <c:strRef>
              <c:f>Лист1!$A$2:$A$6</c:f>
              <c:strCache>
                <c:ptCount val="5"/>
                <c:pt idx="0">
                  <c:v>Налоговые и неналоговые доходы</c:v>
                </c:pt>
                <c:pt idx="1">
                  <c:v>Дотации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  <c:pt idx="4">
                  <c:v>Доходы бюджета от возврата остатков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185.2</c:v>
                </c:pt>
                <c:pt idx="1">
                  <c:v>33.5</c:v>
                </c:pt>
                <c:pt idx="2">
                  <c:v>111.4</c:v>
                </c:pt>
                <c:pt idx="3">
                  <c:v>34.6</c:v>
                </c:pt>
                <c:pt idx="4">
                  <c:v>1.2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1428571428571425E-2"/>
          <c:y val="4.8838690245686524E-2"/>
          <c:w val="0.89318788276465433"/>
          <c:h val="0.8640712533884088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млн. руб</c:v>
                </c:pt>
              </c:strCache>
            </c:strRef>
          </c:tx>
          <c:explosion val="31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/>
                      <a:t>НДФЛ
</a:t>
                    </a:r>
                    <a:r>
                      <a:rPr lang="ru-RU" smtClean="0"/>
                      <a:t>157,9 - 90</a:t>
                    </a:r>
                    <a:r>
                      <a:rPr lang="ru-RU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1"/>
              <c:layout>
                <c:manualLayout>
                  <c:x val="-6.3254124484439442E-2"/>
                  <c:y val="0.2369938901079988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Акцизы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5,0 - 3</a:t>
                    </a:r>
                    <a:r>
                      <a:rPr lang="ru-RU" dirty="0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2"/>
              <c:layout>
                <c:manualLayout>
                  <c:x val="-2.8369891263592042E-2"/>
                  <c:y val="1.6393442622950821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Налог </a:t>
                    </a:r>
                    <a:endParaRPr lang="ru-RU" dirty="0" smtClean="0"/>
                  </a:p>
                  <a:p>
                    <a:r>
                      <a:rPr lang="ru-RU" dirty="0" smtClean="0"/>
                      <a:t>на </a:t>
                    </a:r>
                    <a:r>
                      <a:rPr lang="ru-RU" dirty="0"/>
                      <a:t>имущество
</a:t>
                    </a:r>
                    <a:r>
                      <a:rPr lang="ru-RU" dirty="0" smtClean="0"/>
                      <a:t>6,0 - 3</a:t>
                    </a:r>
                    <a:r>
                      <a:rPr lang="ru-RU" dirty="0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/>
                      <a:t>Земельный </a:t>
                    </a:r>
                    <a:endParaRPr lang="ru-RU" smtClean="0"/>
                  </a:p>
                  <a:p>
                    <a:r>
                      <a:rPr lang="ru-RU" smtClean="0"/>
                      <a:t>налог</a:t>
                    </a:r>
                    <a:r>
                      <a:rPr lang="ru-RU"/>
                      <a:t>
</a:t>
                    </a:r>
                    <a:r>
                      <a:rPr lang="ru-RU" smtClean="0"/>
                      <a:t>6,9 - 4</a:t>
                    </a:r>
                    <a:r>
                      <a:rPr lang="ru-RU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Акцизы</c:v>
                </c:pt>
                <c:pt idx="2">
                  <c:v>Налог на имущество</c:v>
                </c:pt>
                <c:pt idx="3">
                  <c:v>Земельный налог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157.9</c:v>
                </c:pt>
                <c:pt idx="1">
                  <c:v>5</c:v>
                </c:pt>
                <c:pt idx="2">
                  <c:v>6</c:v>
                </c:pt>
                <c:pt idx="3">
                  <c:v>6.9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9.2592592592592622E-3"/>
          <c:y val="8.4948109385781553E-2"/>
          <c:w val="0.94753086419753074"/>
          <c:h val="0.906633792631535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(тыс. руб.)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Доходы от </a:t>
                    </a:r>
                    <a:r>
                      <a:rPr lang="ru-RU"/>
                      <a:t>использования </a:t>
                    </a:r>
                    <a:r>
                      <a:rPr lang="ru-RU" smtClean="0"/>
                      <a:t>имущества</a:t>
                    </a:r>
                    <a:r>
                      <a:rPr lang="ru-RU"/>
                      <a:t>
</a:t>
                    </a:r>
                    <a:r>
                      <a:rPr lang="ru-RU" smtClean="0"/>
                      <a:t>7 780,9 - 83</a:t>
                    </a:r>
                    <a:r>
                      <a:rPr lang="ru-RU" dirty="0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1"/>
              <c:layout>
                <c:manualLayout>
                  <c:x val="2.0058083017400603E-2"/>
                  <c:y val="0.1786684955223894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Доходы </a:t>
                    </a:r>
                    <a:r>
                      <a:rPr lang="ru-RU" dirty="0"/>
                      <a:t>от оказания платных услуг
</a:t>
                    </a:r>
                    <a:r>
                      <a:rPr lang="ru-RU" dirty="0" smtClean="0"/>
                      <a:t>90,5 - 1</a:t>
                    </a:r>
                    <a:r>
                      <a:rPr lang="ru-RU" dirty="0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/>
                      <a:t>Доходы от продажи имущества
</a:t>
                    </a:r>
                    <a:r>
                      <a:rPr lang="ru-RU" smtClean="0"/>
                      <a:t>1 063,5 - 11</a:t>
                    </a:r>
                    <a:r>
                      <a:rPr lang="ru-RU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/>
                      <a:t>Штрафы
</a:t>
                    </a:r>
                    <a:r>
                      <a:rPr lang="ru-RU" smtClean="0"/>
                      <a:t>272,5 - 3</a:t>
                    </a:r>
                    <a:r>
                      <a:rPr lang="ru-RU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/>
                      <a:t>Инициативные платежи
</a:t>
                    </a:r>
                    <a:r>
                      <a:rPr lang="ru-RU" smtClean="0"/>
                      <a:t>209,2 - 2</a:t>
                    </a:r>
                    <a:r>
                      <a:rPr lang="ru-RU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имуществав</c:v>
                </c:pt>
                <c:pt idx="1">
                  <c:v>Доходы от оказания платных услуг</c:v>
                </c:pt>
                <c:pt idx="2">
                  <c:v>Доходы от продажи имущества</c:v>
                </c:pt>
                <c:pt idx="3">
                  <c:v>Штрафы</c:v>
                </c:pt>
                <c:pt idx="4">
                  <c:v>Инициативные платежи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7780.9</c:v>
                </c:pt>
                <c:pt idx="1">
                  <c:v>90.5</c:v>
                </c:pt>
                <c:pt idx="2">
                  <c:v>1063.5</c:v>
                </c:pt>
                <c:pt idx="3">
                  <c:v>272.5</c:v>
                </c:pt>
                <c:pt idx="4">
                  <c:v>209.2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7067901234567909E-2"/>
          <c:y val="0.13685887341005448"/>
          <c:w val="0.88734567901234562"/>
          <c:h val="0.8621796890773268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млн. руб.</c:v>
                </c:pt>
              </c:strCache>
            </c:strRef>
          </c:tx>
          <c:explosion val="21"/>
          <c:dPt>
            <c:idx val="3"/>
            <c:explosion val="31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Общегосударствен</a:t>
                    </a:r>
                  </a:p>
                  <a:p>
                    <a:r>
                      <a:rPr lang="ru-RU" smtClean="0"/>
                      <a:t>ные </a:t>
                    </a:r>
                    <a:r>
                      <a:rPr lang="ru-RU" dirty="0"/>
                      <a:t>вопросы</a:t>
                    </a:r>
                    <a:r>
                      <a:rPr lang="ru-RU"/>
                      <a:t>
</a:t>
                    </a:r>
                    <a:r>
                      <a:rPr lang="ru-RU" smtClean="0"/>
                      <a:t>4,1 - 1</a:t>
                    </a:r>
                    <a:r>
                      <a:rPr lang="ru-RU" dirty="0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/>
                      <a:t>Национальная безопасность
</a:t>
                    </a:r>
                    <a:r>
                      <a:rPr lang="ru-RU" smtClean="0"/>
                      <a:t>1,9 - 0</a:t>
                    </a:r>
                    <a:r>
                      <a:rPr lang="ru-RU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/>
                      <a:t>Национальная экономика
</a:t>
                    </a:r>
                    <a:r>
                      <a:rPr lang="ru-RU" smtClean="0"/>
                      <a:t>100,5 – 7</a:t>
                    </a:r>
                    <a:r>
                      <a:rPr lang="ru-RU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/>
                      <a:t>ЖКХ
</a:t>
                    </a:r>
                    <a:r>
                      <a:rPr lang="ru-RU" smtClean="0"/>
                      <a:t>220,7 - 59</a:t>
                    </a:r>
                    <a:r>
                      <a:rPr lang="ru-RU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4"/>
              <c:layout>
                <c:manualLayout>
                  <c:x val="-3.8618887916788178E-2"/>
                  <c:y val="9.0951746416313345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Образование
</a:t>
                    </a:r>
                    <a:r>
                      <a:rPr lang="ru-RU" dirty="0" smtClean="0"/>
                      <a:t>2,3- 1</a:t>
                    </a:r>
                    <a:r>
                      <a:rPr lang="ru-RU" dirty="0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5"/>
              <c:layout>
                <c:manualLayout>
                  <c:x val="-0.13316388402838533"/>
                  <c:y val="4.1138098122350086E-2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Культура
</a:t>
                    </a:r>
                    <a:r>
                      <a:rPr lang="ru-RU" smtClean="0"/>
                      <a:t>29,6 - 8</a:t>
                    </a:r>
                    <a:r>
                      <a:rPr lang="ru-RU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6"/>
              <c:layout>
                <c:manualLayout>
                  <c:x val="-0.12742265723728977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Физическая </a:t>
                    </a:r>
                    <a:r>
                      <a:rPr lang="ru-RU" dirty="0"/>
                      <a:t>культура и спорт
</a:t>
                    </a:r>
                    <a:r>
                      <a:rPr lang="ru-RU" dirty="0" smtClean="0"/>
                      <a:t>15,2 - 4</a:t>
                    </a:r>
                    <a:r>
                      <a:rPr lang="ru-RU" dirty="0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howLeaderLines val="1"/>
          </c:dLbls>
          <c:cat>
            <c:strRef>
              <c:f>Лист1!$A$2:$A$8</c:f>
              <c:strCache>
                <c:ptCount val="7"/>
                <c:pt idx="0">
                  <c:v>Общегосударственные вопросы</c:v>
                </c:pt>
                <c:pt idx="1">
                  <c:v>Национальная безопасность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Образование</c:v>
                </c:pt>
                <c:pt idx="5">
                  <c:v>Культура</c:v>
                </c:pt>
                <c:pt idx="6">
                  <c:v>Физическая культура и спорт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4.0999999999999996</c:v>
                </c:pt>
                <c:pt idx="1">
                  <c:v>1.9000000000000001</c:v>
                </c:pt>
                <c:pt idx="2">
                  <c:v>100.5</c:v>
                </c:pt>
                <c:pt idx="3">
                  <c:v>220.7</c:v>
                </c:pt>
                <c:pt idx="4">
                  <c:v>2.2999999999999998</c:v>
                </c:pt>
                <c:pt idx="5">
                  <c:v>29.6</c:v>
                </c:pt>
                <c:pt idx="6">
                  <c:v>15.2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8E41A15-A160-45E9-9AA6-5AA1018A766B}" type="datetimeFigureOut">
              <a:rPr lang="ru-RU"/>
              <a:pPr>
                <a:defRPr/>
              </a:pPr>
              <a:t>26.04.2024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B4E5BC5-5262-4720-AAC9-7E4C673F5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249C08C-DEB2-424C-AA61-71281BE08B2D}" type="slidenum">
              <a:rPr lang="ru-RU" smtClean="0">
                <a:latin typeface="Arial" pitchFamily="34" charset="0"/>
              </a:rPr>
              <a:pPr/>
              <a:t>2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1B7B227-453D-4016-9FE5-9F7EB6E7075A}" type="slidenum">
              <a:rPr lang="ru-RU" smtClean="0">
                <a:latin typeface="Arial" pitchFamily="34" charset="0"/>
              </a:rPr>
              <a:pPr/>
              <a:t>3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4E5BC5-5262-4720-AAC9-7E4C673F58D5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</p:grpSp>
        </p:grpSp>
      </p:grpSp>
      <p:sp>
        <p:nvSpPr>
          <p:cNvPr id="40659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0659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7807A-BA3D-4F70-BAE4-9D79443CF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9AD0D-A377-42FD-A606-B218403D3C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6315A-9461-4485-A824-13C5A48E7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37A33-628F-4BDB-A803-4C87E7E854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5AFB7-0211-42FD-8DB3-81C0B081CA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6B668-0E60-4B7B-8B7B-0291AE52F1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8D45-19EF-430D-B7C6-5F6E16AFD5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84017-D447-49CF-885D-0210CD1F7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59E9F-345C-4A33-8406-14916D8A2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19D21B-322B-40BE-A080-8317F1320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474B5-3FBE-4393-9361-18FED66D4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A1EDF-6F11-4B6F-A475-9DC9755C31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B44CB-269C-4B12-8E93-E52098077C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0550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grpSp>
          <p:nvGrpSpPr>
            <p:cNvPr id="5130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0551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1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1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1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1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1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1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1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1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1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2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5131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0552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2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2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2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2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2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2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2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3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3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3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3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3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3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3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3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3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3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5132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0554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4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4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4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4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4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4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4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4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5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5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5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5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5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5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5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5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5133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0555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6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6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6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6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6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0556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grpSp>
            <p:nvGrpSpPr>
              <p:cNvPr id="5141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0556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40556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40556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40557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</p:grpSp>
        </p:grpSp>
      </p:grpSp>
      <p:sp>
        <p:nvSpPr>
          <p:cNvPr id="40557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557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0557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557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557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FBF45EF1-A6E1-4FFE-8DA2-37B2A5E4E4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416" r:id="rId1"/>
    <p:sldLayoutId id="2147484404" r:id="rId2"/>
    <p:sldLayoutId id="2147484405" r:id="rId3"/>
    <p:sldLayoutId id="2147484406" r:id="rId4"/>
    <p:sldLayoutId id="2147484407" r:id="rId5"/>
    <p:sldLayoutId id="2147484408" r:id="rId6"/>
    <p:sldLayoutId id="2147484409" r:id="rId7"/>
    <p:sldLayoutId id="2147484410" r:id="rId8"/>
    <p:sldLayoutId id="2147484411" r:id="rId9"/>
    <p:sldLayoutId id="2147484412" r:id="rId10"/>
    <p:sldLayoutId id="2147484413" r:id="rId11"/>
    <p:sldLayoutId id="2147484414" r:id="rId12"/>
    <p:sldLayoutId id="2147484415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382000" cy="61722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для граждан по проекту решения Совета муниципального образования «Родниковское городское поселение Родниковского муниципального района Ивановской области»</a:t>
            </a:r>
            <a:r>
              <a:rPr lang="ru-RU" sz="6000" i="1" dirty="0" smtClean="0">
                <a:solidFill>
                  <a:schemeClr val="tx1"/>
                </a:solidFill>
              </a:rPr>
              <a:t/>
            </a:r>
            <a:br>
              <a:rPr lang="ru-RU" sz="6000" i="1" dirty="0" smtClean="0">
                <a:solidFill>
                  <a:schemeClr val="tx1"/>
                </a:solidFill>
              </a:rPr>
            </a:br>
            <a:r>
              <a:rPr lang="ru-RU" sz="6000" i="1" dirty="0" smtClean="0">
                <a:solidFill>
                  <a:schemeClr val="tx1"/>
                </a:solidFill>
              </a:rPr>
              <a:t/>
            </a:r>
            <a:br>
              <a:rPr lang="ru-RU" sz="6000" i="1" dirty="0" smtClean="0">
                <a:solidFill>
                  <a:schemeClr val="tx1"/>
                </a:solidFill>
              </a:rPr>
            </a:br>
            <a:r>
              <a:rPr lang="ru-RU" sz="3200" b="1" i="1" dirty="0" smtClean="0">
                <a:solidFill>
                  <a:schemeClr val="tx1"/>
                </a:solidFill>
              </a:rPr>
              <a:t>«Об утверждении отчета </a:t>
            </a:r>
            <a:br>
              <a:rPr lang="ru-RU" sz="3200" b="1" i="1" dirty="0" smtClean="0">
                <a:solidFill>
                  <a:schemeClr val="tx1"/>
                </a:solidFill>
              </a:rPr>
            </a:br>
            <a:r>
              <a:rPr lang="ru-RU" sz="3200" b="1" i="1" dirty="0" smtClean="0">
                <a:solidFill>
                  <a:schemeClr val="tx1"/>
                </a:solidFill>
              </a:rPr>
              <a:t>об исполнении бюджета Родниковского городского поселения </a:t>
            </a:r>
            <a:br>
              <a:rPr lang="ru-RU" sz="3200" b="1" i="1" dirty="0" smtClean="0">
                <a:solidFill>
                  <a:schemeClr val="tx1"/>
                </a:solidFill>
              </a:rPr>
            </a:br>
            <a:r>
              <a:rPr lang="ru-RU" sz="3200" b="1" i="1" dirty="0" smtClean="0">
                <a:solidFill>
                  <a:schemeClr val="tx1"/>
                </a:solidFill>
              </a:rPr>
              <a:t>за 2023 год»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5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5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5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55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2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5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5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5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5682" grpId="0"/>
      <p:bldP spid="455682" grpId="1"/>
      <p:bldP spid="455682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3866" y="152400"/>
            <a:ext cx="81353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Профилактика правонарушений и обеспечение безопасности граждан на территории Родниковского городского поселения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143000"/>
          <a:ext cx="8839200" cy="53091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260772"/>
                <a:gridCol w="1578428"/>
              </a:tblGrid>
              <a:tr h="8085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Исполнено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(тыс. руб.)</a:t>
                      </a:r>
                    </a:p>
                  </a:txBody>
                  <a:tcPr marL="84406" marR="84406" anchor="ctr" horzOverflow="overflow"/>
                </a:tc>
              </a:tr>
              <a:tr h="52272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Организация мероприятий направленных на профилактику правонарушений на территории Родниковского городского поселения</a:t>
                      </a:r>
                      <a:endParaRPr lang="ru-RU"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1 180,8</a:t>
                      </a:r>
                      <a:endParaRPr lang="ru-RU"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/>
                </a:tc>
              </a:tr>
              <a:tr h="52272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Организация мероприятий по обеспечению мер пожарной безопасности в границах населенного пункта поселения</a:t>
                      </a:r>
                      <a:endParaRPr lang="ru-RU"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734,4</a:t>
                      </a:r>
                      <a:endParaRPr lang="ru-RU"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/>
                </a:tc>
              </a:tr>
              <a:tr h="307483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Уличное освещение</a:t>
                      </a:r>
                      <a:endParaRPr lang="ru-RU"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16 787,6</a:t>
                      </a:r>
                      <a:endParaRPr lang="ru-RU"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/>
                </a:tc>
              </a:tr>
              <a:tr h="470419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Содержание автомобильных дорог общего пользования местного значения</a:t>
                      </a:r>
                      <a:endParaRPr lang="ru-RU"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5 625,8</a:t>
                      </a:r>
                      <a:endParaRPr lang="ru-RU"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/>
                </a:tc>
              </a:tr>
              <a:tr h="433542"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Организация мероприятий по повышению безопасности дорожного движения</a:t>
                      </a:r>
                      <a:endParaRPr lang="ru-RU" sz="14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12 155,0</a:t>
                      </a:r>
                      <a:endParaRPr lang="ru-RU" sz="14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305" marR="63305" marT="0" marB="0" anchor="ctr"/>
                </a:tc>
              </a:tr>
              <a:tr h="737961"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Субсидии муниципальным казенным предприятиям на возмещение затрат в связи с выполнением работ на осуществление дорожной деятельности в отношении автомобильных дорог местного значения</a:t>
                      </a:r>
                      <a:endParaRPr lang="ru-RU" sz="14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32 435,8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305" marR="63305" marT="0" marB="0" anchor="b"/>
                </a:tc>
              </a:tr>
              <a:tr h="968592"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 проектирование строительства (реконструкции), капитального ремонта, строительство (реконструкцию), капитальный ремонт, ремонт и содержание автомобильных дорог общего пользования местного значения, в том числе на формирование муниципальных дорожных фондов</a:t>
                      </a:r>
                      <a:endParaRPr lang="ru-RU" sz="14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51 137,3</a:t>
                      </a:r>
                      <a:endParaRPr lang="ru-RU" sz="14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305" marR="63305" marT="0" marB="0" anchor="ctr"/>
                </a:tc>
              </a:tr>
              <a:tr h="522721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120 056,7</a:t>
                      </a:r>
                      <a:endParaRPr lang="ru-RU" sz="16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305" marR="63305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6928" y="505839"/>
            <a:ext cx="83238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современной городской среды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территории Родниковского городского поселения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81001" y="2003899"/>
          <a:ext cx="8229600" cy="36781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032300"/>
                <a:gridCol w="2197300"/>
              </a:tblGrid>
              <a:tr h="430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  <a:endParaRPr lang="ru-RU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Исполнено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(тыс. руб.)</a:t>
                      </a:r>
                    </a:p>
                  </a:txBody>
                  <a:tcPr marL="84406" marR="84406" anchor="ctr" horzOverflow="overflow"/>
                </a:tc>
              </a:tr>
              <a:tr h="430631">
                <a:tc>
                  <a:txBody>
                    <a:bodyPr/>
                    <a:lstStyle/>
                    <a:p>
                      <a:pPr algn="just">
                        <a:spcBef>
                          <a:spcPts val="1800"/>
                        </a:spcBef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Реализация проектов развития территорий муниципальных образований Ивановской области, основанных на местных инициативах (инициативных проектов)</a:t>
                      </a: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7 009,9</a:t>
                      </a:r>
                      <a:endParaRPr lang="ru-RU" sz="1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</a:tr>
              <a:tr h="430631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Ремонт дворовых территорий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8 891,8</a:t>
                      </a:r>
                      <a:endParaRPr lang="ru-RU" sz="1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</a:tr>
              <a:tr h="860524">
                <a:tc>
                  <a:txBody>
                    <a:bodyPr/>
                    <a:lstStyle/>
                    <a:p>
                      <a:pPr algn="just" fontAlgn="t">
                        <a:spcBef>
                          <a:spcPts val="1800"/>
                        </a:spcBef>
                      </a:pPr>
                      <a:r>
                        <a:rPr lang="ru-RU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Разработка проектно-сметной документации и проведение строительного контроля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163,1</a:t>
                      </a:r>
                      <a:endParaRPr lang="ru-RU" sz="1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</a:tr>
              <a:tr h="57737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l" fontAlgn="t"/>
                      <a:endParaRPr lang="ru-RU" sz="1600" b="0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2" marR="8792" marT="9525" marB="0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16 064,8</a:t>
                      </a:r>
                      <a:endParaRPr lang="ru-RU" sz="1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1000" y="136188"/>
            <a:ext cx="8305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Культурное пространство города Родники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6250" y="1295397"/>
          <a:ext cx="8665350" cy="457200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988950"/>
                <a:gridCol w="1676400"/>
              </a:tblGrid>
              <a:tr h="6199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(тыс. руб.)</a:t>
                      </a: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 horzOverflow="overflow"/>
                </a:tc>
              </a:tr>
              <a:tr h="620657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Иные </a:t>
                      </a:r>
                      <a:r>
                        <a:rPr lang="ru-RU" sz="1400" b="0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бюджету муниципального района на организацию досуга и обеспечение услугами организаций культуры</a:t>
                      </a:r>
                    </a:p>
                  </a:txBody>
                  <a:tcPr marL="8792" marR="8792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19 203,8</a:t>
                      </a:r>
                      <a:endParaRPr lang="ru-RU"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/>
                </a:tc>
              </a:tr>
              <a:tr h="750087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Иные </a:t>
                      </a:r>
                      <a:r>
                        <a:rPr lang="ru-RU" sz="1400" b="0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бюджету муниципального района на организацию библиотечного обслуживания населения, комплектование и обеспечение сохранности книжных фондов</a:t>
                      </a:r>
                    </a:p>
                  </a:txBody>
                  <a:tcPr marL="8792" marR="8792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10 348,8</a:t>
                      </a:r>
                      <a:endParaRPr lang="ru-RU"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/>
                </a:tc>
              </a:tr>
              <a:tr h="692387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Иные </a:t>
                      </a:r>
                      <a:r>
                        <a:rPr lang="ru-RU" sz="1400" b="0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бюджету муниципального района на организацию и осуществление мероприятий по работе с детьми и молодежью в поселении</a:t>
                      </a:r>
                    </a:p>
                  </a:txBody>
                  <a:tcPr marL="8792" marR="8792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2 330,7</a:t>
                      </a:r>
                      <a:endParaRPr lang="ru-RU"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/>
                </a:tc>
              </a:tr>
              <a:tr h="46697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Иные </a:t>
                      </a:r>
                      <a:r>
                        <a:rPr lang="ru-RU" sz="1400" b="0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бюджету муниципального района на обеспечение доступа к спортивным объектам</a:t>
                      </a:r>
                    </a:p>
                  </a:txBody>
                  <a:tcPr marL="8792" marR="8792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8 527,8</a:t>
                      </a:r>
                      <a:endParaRPr lang="ru-RU"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/>
                </a:tc>
              </a:tr>
              <a:tr h="82450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Иные </a:t>
                      </a:r>
                      <a:r>
                        <a:rPr lang="ru-RU" sz="1400" b="0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бюджету муниципального района на финансовое обеспечение развития на территории Родниковского городского поселения физической культуры и массового спорта</a:t>
                      </a:r>
                    </a:p>
                  </a:txBody>
                  <a:tcPr marL="8792" marR="8792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6 456,1</a:t>
                      </a:r>
                      <a:endParaRPr lang="ru-RU"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/>
                </a:tc>
              </a:tr>
              <a:tr h="597480"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ctr" fontAlgn="t"/>
                      <a:endParaRPr lang="ru-RU" sz="1200" b="0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2" marR="8792" marT="9525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46 867,2</a:t>
                      </a:r>
                      <a:endParaRPr lang="ru-RU" sz="14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305" marR="63305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0197" y="369651"/>
            <a:ext cx="84495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жилищно-коммунального хозяйства в Родниковском городском поселении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57200" y="1447800"/>
          <a:ext cx="8240345" cy="45733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311752"/>
                <a:gridCol w="1928593"/>
              </a:tblGrid>
              <a:tr h="3198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  <a:endParaRPr lang="ru-RU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Исполнено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(тыс. руб.)</a:t>
                      </a:r>
                    </a:p>
                  </a:txBody>
                  <a:tcPr marL="84406" marR="84406" anchor="ctr" horzOverflow="overflow"/>
                </a:tc>
              </a:tr>
              <a:tr h="70104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устойчивого сокращения непригодного для проживания жилищного фонда</a:t>
                      </a:r>
                      <a:endParaRPr lang="ru-RU" sz="14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101 976,3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</a:tr>
              <a:tr h="53340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Комплексная система обращения с твердыми коммунальными отходами</a:t>
                      </a:r>
                      <a:endParaRPr lang="ru-RU" sz="14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1 368,4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</a:tr>
              <a:tr h="68580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Организация в границах поселения </a:t>
                      </a:r>
                      <a:r>
                        <a:rPr lang="ru-RU" sz="14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</a:t>
                      </a: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-, тепло-, </a:t>
                      </a:r>
                      <a:r>
                        <a:rPr lang="ru-RU" sz="14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газо</a:t>
                      </a: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и водоснабжения населения, водоотведения, снабжения населения топливом</a:t>
                      </a:r>
                      <a:endParaRPr lang="ru-RU" sz="14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50,5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</a:tr>
              <a:tr h="60960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содержания муниципального жилищного фонда</a:t>
                      </a:r>
                      <a:endParaRPr lang="ru-RU" sz="14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5 287,4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</a:tr>
              <a:tr h="533400"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Стимулирование развития жилищного строительства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7 000,0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305" marR="63305" marT="0" marB="0" anchor="ctr"/>
                </a:tc>
              </a:tr>
              <a:tr h="68712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115 682,6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305" marR="63305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"/>
            <a:ext cx="8077200" cy="685799"/>
          </a:xfrm>
        </p:spPr>
        <p:txBody>
          <a:bodyPr/>
          <a:lstStyle/>
          <a:p>
            <a:pPr>
              <a:defRPr/>
            </a:pP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Непрограммные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направления деятельности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2400" y="762000"/>
          <a:ext cx="8839200" cy="5553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84156"/>
                <a:gridCol w="1555044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(тыс. руб.)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4446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Расходы на исполнение судебных актов по искам к муниципальному образованию о возмещении вреда, причиненного незаконными действиями (бездействием) муниципальных органов или их должностных лиц, в том числе в результате издания муниципальных правовых актов, не соответствующих закону или иному нормативному правовому акту, а также судебных актов по иным искам о взыскании денежных средств за счет средств казны муниципального образования (за исключением судебных актов о взыскании денежных средств в порядке субсидиарной ответственности главных распорядителей средств местного бюджета)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</a:tr>
              <a:tr h="38100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Организация и проведение мероприятий, связанных с государственными праздниками, юбилейными и памятными датами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68,0</a:t>
                      </a:r>
                    </a:p>
                  </a:txBody>
                  <a:tcPr marL="9525" marR="9525" marT="9525" marB="0" anchor="ctr"/>
                </a:tc>
              </a:tr>
              <a:tr h="305962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Расходы на уплату штрафных санкций контролирующих органов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  <a:tr h="45603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Осуществление полномочий по созданию условий для предоставления транспортных услуг населению и организации транспортного обслуживания населения между поселениями в границах муниципального </a:t>
                      </a:r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района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15 093,5</a:t>
                      </a:r>
                    </a:p>
                  </a:txBody>
                  <a:tcPr marL="9525" marR="9525" marT="9525" marB="0" anchor="ctr"/>
                </a:tc>
              </a:tr>
              <a:tr h="608346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Субсидии юридическим лицам, индивидуальным предпринимателям, а также физическим лицам-производителям товаров, работ, услуг в целях возмещения недополученных доходов при оказании населению банно-прачечных услуг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4 286,0</a:t>
                      </a:r>
                    </a:p>
                  </a:txBody>
                  <a:tcPr marL="9525" marR="9525" marT="9525" marB="0" anchor="ctr"/>
                </a:tc>
              </a:tr>
              <a:tr h="30605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Выплата пенсий за выслугу лет муниципальным служащим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36,0</a:t>
                      </a:r>
                    </a:p>
                  </a:txBody>
                  <a:tcPr marL="9525" marR="9525" marT="9525" marB="0" anchor="ctr"/>
                </a:tc>
              </a:tr>
              <a:tr h="304800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Расходы на оплату членских взносов в Совет муниципальных образований Ивановской области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71,0</a:t>
                      </a:r>
                    </a:p>
                  </a:txBody>
                  <a:tcPr marL="9525" marR="9525" marT="9525" marB="0" anchor="ctr"/>
                </a:tc>
              </a:tr>
              <a:tr h="29803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Обеспечение деятельности органов местного самоуправления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2 723,7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7593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Межбюджетные трансферты местным бюджетам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1 530,9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62574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РАСХОДОВ: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23 959,1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/>
          </p:cNvSpPr>
          <p:nvPr>
            <p:ph type="title"/>
          </p:nvPr>
        </p:nvSpPr>
        <p:spPr>
          <a:xfrm>
            <a:off x="0" y="188913"/>
            <a:ext cx="9144000" cy="100806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Открытые государственные и муниципальные информационные ресурсы</a:t>
            </a:r>
          </a:p>
        </p:txBody>
      </p:sp>
      <p:sp>
        <p:nvSpPr>
          <p:cNvPr id="62467" name="Rectangle 3"/>
          <p:cNvSpPr>
            <a:spLocks noGrp="1"/>
          </p:cNvSpPr>
          <p:nvPr>
            <p:ph idx="1"/>
          </p:nvPr>
        </p:nvSpPr>
        <p:spPr>
          <a:xfrm>
            <a:off x="1403350" y="2060575"/>
            <a:ext cx="6400800" cy="347503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/</a:t>
            </a:r>
          </a:p>
        </p:txBody>
      </p:sp>
      <p:pic>
        <p:nvPicPr>
          <p:cNvPr id="83971" name="Picture 4" descr="header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268413"/>
            <a:ext cx="80645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7" name="Rectangle 5"/>
          <p:cNvSpPr>
            <a:spLocks noChangeArrowheads="1"/>
          </p:cNvSpPr>
          <p:nvPr/>
        </p:nvSpPr>
        <p:spPr bwMode="auto">
          <a:xfrm>
            <a:off x="1835150" y="2708275"/>
            <a:ext cx="4752975" cy="3667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Официальный сайт</a:t>
            </a:r>
            <a:r>
              <a:rPr lang="ru-RU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</a:t>
            </a: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www.rodniki-37.ru</a:t>
            </a:r>
          </a:p>
        </p:txBody>
      </p:sp>
      <p:pic>
        <p:nvPicPr>
          <p:cNvPr id="83973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213100"/>
            <a:ext cx="8280400" cy="1079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3975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5084763"/>
            <a:ext cx="3744913" cy="906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3976" name="T:j_id__ctru9pc2:j_id__ctru4pc3" descr="http://www.budget.gov.ru/static/images/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4876800"/>
            <a:ext cx="4416425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3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865188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основных характеристик бюджета</a:t>
            </a:r>
            <a:br>
              <a:rPr lang="ru-RU" sz="2000" b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Родниковского городского поселения </a:t>
            </a:r>
            <a:br>
              <a:rPr lang="ru-RU" sz="2000" b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 2023 год</a:t>
            </a:r>
            <a:br>
              <a:rPr lang="ru-RU" sz="2000" b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b="1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77021" name="Group 189"/>
          <p:cNvGraphicFramePr>
            <a:graphicFrameLocks noGrp="1"/>
          </p:cNvGraphicFramePr>
          <p:nvPr>
            <p:ph type="tbl" idx="1"/>
          </p:nvPr>
        </p:nvGraphicFramePr>
        <p:xfrm>
          <a:off x="533400" y="1905000"/>
          <a:ext cx="8382000" cy="3127375"/>
        </p:xfrm>
        <a:graphic>
          <a:graphicData uri="http://schemas.openxmlformats.org/drawingml/2006/table">
            <a:tbl>
              <a:tblPr/>
              <a:tblGrid>
                <a:gridCol w="4724400"/>
                <a:gridCol w="3657600"/>
              </a:tblGrid>
              <a:tr h="990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</a:rPr>
                        <a:t>Показатели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</a:rPr>
                        <a:t>Сумма ( млн. рублей)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</a:rPr>
                        <a:t>Общий объем доходов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365,9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</a:rPr>
                        <a:t>Общий объем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</a:rPr>
                        <a:t>расходов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374,3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3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</a:rPr>
                        <a:t>Дефицит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8,4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5341" name="Group 141"/>
          <p:cNvGraphicFramePr>
            <a:graphicFrameLocks noGrp="1"/>
          </p:cNvGraphicFramePr>
          <p:nvPr>
            <p:ph type="tbl" idx="1"/>
          </p:nvPr>
        </p:nvGraphicFramePr>
        <p:xfrm>
          <a:off x="457200" y="1143000"/>
          <a:ext cx="8382000" cy="3711666"/>
        </p:xfrm>
        <a:graphic>
          <a:graphicData uri="http://schemas.openxmlformats.org/drawingml/2006/table">
            <a:tbl>
              <a:tblPr/>
              <a:tblGrid>
                <a:gridCol w="6066971"/>
                <a:gridCol w="2315029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Вид доходов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Сумма (млн.руб.)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8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Налоговые и неналоговые доходы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185,2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0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Дотации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33,5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Субсидии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111,4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4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Иные межбюджетные трансферты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34,6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27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Доходы бюджетов городских поселений от возврата остатков субсидий, субвенций и иных межбюджетных трансфертов, имеющих целевое назначение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1,2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0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ВСЕГО ДОХОДОВ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365,9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606" name="Прямоугольник 2"/>
          <p:cNvSpPr>
            <a:spLocks noChangeArrowheads="1"/>
          </p:cNvSpPr>
          <p:nvPr/>
        </p:nvSpPr>
        <p:spPr bwMode="auto">
          <a:xfrm>
            <a:off x="228600" y="152400"/>
            <a:ext cx="8686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Исполнение доходов бюджета Родниковского городского поселения за 2023  год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Структура доходов бюджета Родниковского городского поселения  за 2023 год 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</a:rPr>
              <a:t>                                                                                                                     млн. руб.</a:t>
            </a:r>
            <a:endParaRPr lang="ru-RU" sz="1600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609600" y="1447800"/>
          <a:ext cx="8001000" cy="530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277813"/>
            <a:ext cx="8915400" cy="1139825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Структура налоговых доходов</a:t>
            </a:r>
            <a:b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бюджета Родниковского городского поселения</a:t>
            </a:r>
            <a:b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                               за 2023 год                         </a:t>
            </a:r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(млн.руб.)        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ph type="tbl" idx="1"/>
          </p:nvPr>
        </p:nvGraphicFramePr>
        <p:xfrm>
          <a:off x="457200" y="1524000"/>
          <a:ext cx="82296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341438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неналоговых доходов бюджета Родниковского городского поселения за 2023 год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</a:t>
            </a: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(тыс. руб.)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ph type="tbl" idx="1"/>
          </p:nvPr>
        </p:nvGraphicFramePr>
        <p:xfrm>
          <a:off x="5334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ru-RU" sz="2400" dirty="0" smtClean="0"/>
              <a:t>Структура расходов бюджета Родниковского городского поселения по разделам классификации расходов бюджетов за 2023 год                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                            </a:t>
            </a:r>
            <a:r>
              <a:rPr lang="ru-RU" sz="1200" dirty="0" smtClean="0"/>
              <a:t>(млн.руб.)</a:t>
            </a:r>
            <a:endParaRPr lang="ru-RU" sz="12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Исполнение бюджета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Родниковского городского поселения за 2023 год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муниципальным программ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81000" y="1676400"/>
          <a:ext cx="8382000" cy="3922396"/>
        </p:xfrm>
        <a:graphic>
          <a:graphicData uri="http://schemas.openxmlformats.org/drawingml/2006/table">
            <a:tbl>
              <a:tblPr/>
              <a:tblGrid>
                <a:gridCol w="6184900"/>
                <a:gridCol w="2197100"/>
              </a:tblGrid>
              <a:tr h="9890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Наименование  программы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(млн. рублей)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Благоустройство территории Родниковского городского поселения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AE8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DE"/>
                    </a:solidFill>
                  </a:tcPr>
                </a:tc>
              </a:tr>
              <a:tr h="6969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Профилактика правонарушений и обеспечение безопасности граждан на территории Родниковского городского поселения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AE8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120,1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EF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современной городской среды на территории Родниковского городского поселения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AE8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EF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Культурное пространство города Родники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AE8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EF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Развитие жилищно-коммунального хозяйства в Родниковском городском поселении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AE8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DE"/>
                    </a:soli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AE8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350,4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9578" y="165371"/>
            <a:ext cx="80365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Благоустройство территории Родниковского городского поселения</a:t>
            </a:r>
            <a:endParaRPr lang="ru-RU" sz="2400" b="1" dirty="0">
              <a:solidFill>
                <a:srgbClr val="7030A0"/>
              </a:solidFill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57200" y="1676399"/>
          <a:ext cx="8153400" cy="446321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417359"/>
                <a:gridCol w="2736041"/>
              </a:tblGrid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  <a:endParaRPr lang="ru-RU" sz="1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Исполнено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(тыс. руб.)</a:t>
                      </a:r>
                    </a:p>
                  </a:txBody>
                  <a:tcPr marL="84406" marR="84406" anchor="ctr" horzOverflow="overflow"/>
                </a:tc>
              </a:tr>
              <a:tr h="59352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Организация мероприятий по санитарной очистке и оформлению города</a:t>
                      </a:r>
                      <a:endParaRPr lang="ru-RU"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12 601,2</a:t>
                      </a:r>
                      <a:endParaRPr lang="ru-RU"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</a:tr>
              <a:tr h="61506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Организация мероприятий по содержанию мест захоронения</a:t>
                      </a:r>
                      <a:endParaRPr lang="ru-RU"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537,3</a:t>
                      </a:r>
                      <a:endParaRPr lang="ru-RU"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</a:tr>
              <a:tr h="1006649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 бюджету муниципального района на объект "Городское кладбище по адресу: 1,3 км северо-восточнее д.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Кутилово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, Родниковского района Ивановской области"</a:t>
                      </a:r>
                      <a:endParaRPr lang="ru-RU"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13 459,2</a:t>
                      </a:r>
                      <a:endParaRPr lang="ru-RU"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</a:tr>
              <a:tr h="1016596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Субсидии муниципальным казенным предприятиям на возмещение затрат в связи с выполнением работ на организацию благоустройства территории</a:t>
                      </a:r>
                      <a:endParaRPr lang="ru-RU"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25 086,1</a:t>
                      </a:r>
                      <a:endParaRPr lang="ru-RU" sz="1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/>
                </a:tc>
              </a:tr>
              <a:tr h="40842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51 683,8</a:t>
                      </a:r>
                      <a:endParaRPr lang="ru-RU" sz="16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305" marR="63305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Круги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9016</TotalTime>
  <Words>906</Words>
  <Application>Microsoft PowerPoint</Application>
  <PresentationFormat>Экран (4:3)</PresentationFormat>
  <Paragraphs>186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Круги</vt:lpstr>
      <vt:lpstr>Бюджет для граждан по проекту решения Совета муниципального образования «Родниковское городское поселение Родниковского муниципального района Ивановской области»  «Об утверждении отчета  об исполнении бюджета Родниковского городского поселения  за 2023 год»</vt:lpstr>
      <vt:lpstr>  Исполнение основных характеристик бюджета  Родниковского городского поселения  за 2023 год </vt:lpstr>
      <vt:lpstr>Слайд 3</vt:lpstr>
      <vt:lpstr>Структура доходов бюджета Родниковского городского поселения  за 2023 год                                                                                                                        млн. руб.</vt:lpstr>
      <vt:lpstr>Структура налоговых доходов  бюджета Родниковского городского поселения                                 за 2023 год                         (млн.руб.)        </vt:lpstr>
      <vt:lpstr>Структура неналоговых доходов бюджета Родниковского городского поселения за 2023 год                                                                                        (тыс. руб.)</vt:lpstr>
      <vt:lpstr>Структура расходов бюджета Родниковского городского поселения по разделам классификации расходов бюджетов за 2023 год                                                                                              (млн.руб.)</vt:lpstr>
      <vt:lpstr> Исполнение бюджета  Родниковского городского поселения за 2023 год  по муниципальным программ</vt:lpstr>
      <vt:lpstr>Слайд 9</vt:lpstr>
      <vt:lpstr>Слайд 10</vt:lpstr>
      <vt:lpstr>Слайд 11</vt:lpstr>
      <vt:lpstr>Слайд 12</vt:lpstr>
      <vt:lpstr>Слайд 13</vt:lpstr>
      <vt:lpstr>Непрограммные направления деятельности </vt:lpstr>
      <vt:lpstr>Открытые государственные и муниципальные информационные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Надежда Балакирева_</dc:creator>
  <cp:lastModifiedBy>balakirevang</cp:lastModifiedBy>
  <cp:revision>535</cp:revision>
  <cp:lastPrinted>1601-01-01T00:00:00Z</cp:lastPrinted>
  <dcterms:created xsi:type="dcterms:W3CDTF">1601-01-01T00:00:00Z</dcterms:created>
  <dcterms:modified xsi:type="dcterms:W3CDTF">2024-04-26T10:31:57Z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