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42"/>
  </p:notesMasterIdLst>
  <p:sldIdLst>
    <p:sldId id="256" r:id="rId2"/>
    <p:sldId id="308" r:id="rId3"/>
    <p:sldId id="363" r:id="rId4"/>
    <p:sldId id="364" r:id="rId5"/>
    <p:sldId id="362" r:id="rId6"/>
    <p:sldId id="365" r:id="rId7"/>
    <p:sldId id="366" r:id="rId8"/>
    <p:sldId id="374" r:id="rId9"/>
    <p:sldId id="283" r:id="rId10"/>
    <p:sldId id="299" r:id="rId11"/>
    <p:sldId id="288" r:id="rId12"/>
    <p:sldId id="361" r:id="rId13"/>
    <p:sldId id="320" r:id="rId14"/>
    <p:sldId id="321" r:id="rId15"/>
    <p:sldId id="367" r:id="rId16"/>
    <p:sldId id="292" r:id="rId17"/>
    <p:sldId id="353" r:id="rId18"/>
    <p:sldId id="294" r:id="rId19"/>
    <p:sldId id="323" r:id="rId20"/>
    <p:sldId id="305" r:id="rId21"/>
    <p:sldId id="369" r:id="rId22"/>
    <p:sldId id="326" r:id="rId23"/>
    <p:sldId id="370" r:id="rId24"/>
    <p:sldId id="333" r:id="rId25"/>
    <p:sldId id="373" r:id="rId26"/>
    <p:sldId id="334" r:id="rId27"/>
    <p:sldId id="372" r:id="rId28"/>
    <p:sldId id="336" r:id="rId29"/>
    <p:sldId id="371" r:id="rId30"/>
    <p:sldId id="377" r:id="rId31"/>
    <p:sldId id="378" r:id="rId32"/>
    <p:sldId id="341" r:id="rId33"/>
    <p:sldId id="342" r:id="rId34"/>
    <p:sldId id="343" r:id="rId35"/>
    <p:sldId id="375" r:id="rId36"/>
    <p:sldId id="344" r:id="rId37"/>
    <p:sldId id="376" r:id="rId38"/>
    <p:sldId id="324" r:id="rId39"/>
    <p:sldId id="379" r:id="rId40"/>
    <p:sldId id="325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FFFF"/>
    <a:srgbClr val="FFCC66"/>
    <a:srgbClr val="33CCFF"/>
    <a:srgbClr val="CC99FF"/>
    <a:srgbClr val="0000FF"/>
    <a:srgbClr val="482799"/>
    <a:srgbClr val="FFFF66"/>
    <a:srgbClr val="00FF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9643" autoAdjust="0"/>
  </p:normalViewPr>
  <p:slideViewPr>
    <p:cSldViewPr>
      <p:cViewPr>
        <p:scale>
          <a:sx n="80" d="100"/>
          <a:sy n="80" d="100"/>
        </p:scale>
        <p:origin x="-1878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2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view3D>
      <c:rotX val="20"/>
      <c:rotY val="50"/>
      <c:perspective val="30"/>
    </c:view3D>
    <c:plotArea>
      <c:layout>
        <c:manualLayout>
          <c:layoutTarget val="inner"/>
          <c:xMode val="edge"/>
          <c:yMode val="edge"/>
          <c:x val="0.1171683369124315"/>
          <c:y val="0"/>
          <c:w val="0.70775077547124787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2"/>
          <c:dPt>
            <c:idx val="1"/>
            <c:spPr>
              <a:solidFill>
                <a:srgbClr val="FF8484"/>
              </a:solidFill>
            </c:spPr>
          </c:dPt>
          <c:dPt>
            <c:idx val="2"/>
            <c:spPr>
              <a:gradFill>
                <a:gsLst>
                  <a:gs pos="0">
                    <a:srgbClr val="FFCC66"/>
                  </a:gs>
                  <a:gs pos="50000">
                    <a:srgbClr val="FF8484">
                      <a:tint val="44500"/>
                      <a:satMod val="160000"/>
                    </a:srgbClr>
                  </a:gs>
                  <a:gs pos="100000">
                    <a:srgbClr val="FF8484">
                      <a:tint val="23500"/>
                      <a:satMod val="160000"/>
                    </a:srgbClr>
                  </a:gs>
                </a:gsLst>
                <a:lin ang="5400000" scaled="0"/>
              </a:gradFill>
            </c:spPr>
          </c:dPt>
          <c:dLbls>
            <c:dLbl>
              <c:idx val="2"/>
              <c:layout>
                <c:manualLayout>
                  <c:x val="0.11233693919101238"/>
                  <c:y val="0.14529009531703296"/>
                </c:manualLayout>
              </c:layout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6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Hеналоговые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94.8</c:v>
                </c:pt>
                <c:pt idx="1">
                  <c:v>47.5</c:v>
                </c:pt>
                <c:pt idx="2">
                  <c:v>630.9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Hеналоговые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0.12300000000000008</c:v>
                </c:pt>
                <c:pt idx="1">
                  <c:v>6.1000000000000026E-2</c:v>
                </c:pt>
                <c:pt idx="2">
                  <c:v>0.21400000000000016</c:v>
                </c:pt>
              </c:numCache>
            </c:numRef>
          </c:val>
        </c:ser>
      </c:pie3DChart>
    </c:plotArea>
    <c:plotVisOnly val="1"/>
  </c:chart>
  <c:spPr>
    <a:scene3d>
      <a:camera prst="orthographicFront"/>
      <a:lightRig rig="threePt" dir="t"/>
    </a:scene3d>
    <a:sp3d prstMaterial="flat"/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view3D>
      <c:rotX val="20"/>
      <c:rotY val="20"/>
      <c:perspective val="30"/>
    </c:view3D>
    <c:plotArea>
      <c:layout>
        <c:manualLayout>
          <c:layoutTarget val="inner"/>
          <c:xMode val="edge"/>
          <c:yMode val="edge"/>
          <c:x val="8.8624234470691288E-2"/>
          <c:y val="5.3502927518675651E-5"/>
          <c:w val="0.80324797238183065"/>
          <c:h val="0.999946585624165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explosion val="37"/>
          <c:dPt>
            <c:idx val="0"/>
            <c:explosion val="50"/>
            <c:spPr>
              <a:solidFill>
                <a:schemeClr val="accent5">
                  <a:lumMod val="7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dPt>
          <c:dPt>
            <c:idx val="1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dPt>
          <c:dPt>
            <c:idx val="2"/>
            <c:spPr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dPt>
          <c:dPt>
            <c:idx val="3"/>
            <c:spPr>
              <a:solidFill>
                <a:srgbClr val="FF7C80"/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1.157065893079144E-2"/>
                  <c:y val="-8.864122753886550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Налог </a:t>
                    </a:r>
                    <a:r>
                      <a:rPr lang="ru-RU" dirty="0"/>
                      <a:t>на доходы физических лиц
</a:t>
                    </a:r>
                    <a:r>
                      <a:rPr lang="ru-RU" dirty="0" smtClean="0"/>
                      <a:t>74,8 – 79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>
                <c:manualLayout>
                  <c:x val="-1.8516599898696902E-3"/>
                  <c:y val="-1.4798707853825956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>
                        <a:latin typeface="Times New Roman" pitchFamily="18" charset="0"/>
                        <a:cs typeface="Times New Roman" pitchFamily="18" charset="0"/>
                      </a:rPr>
                      <a:t>Акцизы
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6,8 – 7</a:t>
                    </a:r>
                    <a:r>
                      <a:rPr lang="ru-RU" sz="1600" dirty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2"/>
              <c:layout>
                <c:manualLayout>
                  <c:x val="7.8508656812635413E-2"/>
                  <c:y val="-3.261296184130829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Налоги </a:t>
                    </a:r>
                    <a:r>
                      <a:rPr lang="ru-RU" dirty="0"/>
                      <a:t>на совокупный доход
</a:t>
                    </a:r>
                    <a:r>
                      <a:rPr lang="ru-RU" dirty="0" smtClean="0"/>
                      <a:t>9,7</a:t>
                    </a:r>
                    <a:r>
                      <a:rPr lang="ru-RU" baseline="0" dirty="0" smtClean="0"/>
                      <a:t> – </a:t>
                    </a:r>
                    <a:r>
                      <a:rPr lang="ru-RU" dirty="0" smtClean="0"/>
                      <a:t>10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3"/>
              <c:layout>
                <c:manualLayout>
                  <c:x val="8.2714895013123527E-2"/>
                  <c:y val="-2.701594992933572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Госпошлина</a:t>
                    </a:r>
                    <a:r>
                      <a:rPr lang="ru-RU"/>
                      <a:t>
</a:t>
                    </a:r>
                    <a:r>
                      <a:rPr lang="ru-RU" smtClean="0"/>
                      <a:t>3,5 – 4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Госпошлина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74.8</c:v>
                </c:pt>
                <c:pt idx="1">
                  <c:v>6.8</c:v>
                </c:pt>
                <c:pt idx="2">
                  <c:v>9.7000000000000011</c:v>
                </c:pt>
                <c:pt idx="3">
                  <c:v>3.5</c:v>
                </c:pt>
              </c:numCache>
            </c:numRef>
          </c:val>
        </c:ser>
        <c:ser>
          <c:idx val="1"/>
          <c:order val="1"/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Госпошлина</c:v>
                </c:pt>
              </c:strCache>
            </c:strRef>
          </c:cat>
          <c:val>
            <c:numRef>
              <c:f>Лист1!$C$2:$C$5</c:f>
              <c:numCache>
                <c:formatCode>0.0%</c:formatCode>
                <c:ptCount val="4"/>
                <c:pt idx="0">
                  <c:v>0.78900000000000003</c:v>
                </c:pt>
                <c:pt idx="1">
                  <c:v>7.1999999999999995E-2</c:v>
                </c:pt>
                <c:pt idx="2">
                  <c:v>0.10199999999999998</c:v>
                </c:pt>
                <c:pt idx="3">
                  <c:v>3.6999999999999998E-2</c:v>
                </c:pt>
              </c:numCache>
            </c:numRef>
          </c:val>
        </c:ser>
      </c:pie3DChart>
    </c:plotArea>
    <c:plotVisOnly val="1"/>
  </c:chart>
  <c:spPr>
    <a:noFill/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0"/>
      <c:rotY val="10"/>
      <c:perspective val="30"/>
    </c:view3D>
    <c:plotArea>
      <c:layout>
        <c:manualLayout>
          <c:layoutTarget val="inner"/>
          <c:xMode val="edge"/>
          <c:yMode val="edge"/>
          <c:x val="8.5652543432071238E-2"/>
          <c:y val="6.5145398491855036E-2"/>
          <c:w val="0.78926971628546461"/>
          <c:h val="0.918981585635128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3.5472501701176246E-2"/>
                  <c:y val="-0.1020680018815887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Доходы </a:t>
                    </a:r>
                    <a:r>
                      <a:rPr lang="ru-RU" dirty="0"/>
                      <a:t>от использования имущества
</a:t>
                    </a:r>
                    <a:r>
                      <a:rPr lang="ru-RU" dirty="0" smtClean="0"/>
                      <a:t>13,5 - 28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>
                <c:manualLayout>
                  <c:x val="-3.0449943757030414E-2"/>
                  <c:y val="1.47405258553207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Платежи </a:t>
                    </a:r>
                    <a:r>
                      <a:rPr lang="ru-RU" dirty="0"/>
                      <a:t>при использовании природных ресурсов
</a:t>
                    </a:r>
                    <a:r>
                      <a:rPr lang="ru-RU" dirty="0" smtClean="0"/>
                      <a:t>0,3 - 1%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dLbl>
              <c:idx val="2"/>
              <c:layout>
                <c:manualLayout>
                  <c:x val="-4.1624562554680666E-2"/>
                  <c:y val="4.743520881633394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Доходы </a:t>
                    </a:r>
                    <a:r>
                      <a:rPr lang="ru-RU" dirty="0"/>
                      <a:t>от оказания платных услуг
</a:t>
                    </a:r>
                    <a:r>
                      <a:rPr lang="ru-RU" dirty="0" smtClean="0"/>
                      <a:t>30,6 - 65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3"/>
              <c:layout>
                <c:manualLayout>
                  <c:x val="-9.8607424071991231E-2"/>
                  <c:y val="3.174603174603174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Доходы </a:t>
                    </a:r>
                    <a:r>
                      <a:rPr lang="ru-RU" dirty="0"/>
                      <a:t>от реализации муниципального имущества
</a:t>
                    </a:r>
                    <a:r>
                      <a:rPr lang="ru-RU" dirty="0" smtClean="0"/>
                      <a:t>1,</a:t>
                    </a:r>
                    <a:r>
                      <a:rPr lang="en-US" dirty="0" smtClean="0"/>
                      <a:t>2</a:t>
                    </a:r>
                    <a:r>
                      <a:rPr lang="ru-RU" dirty="0" smtClean="0"/>
                      <a:t> - 2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4"/>
              <c:layout>
                <c:manualLayout>
                  <c:x val="-5.7531933508311574E-2"/>
                  <c:y val="-7.661750614506519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Штрафы</a:t>
                    </a:r>
                    <a:r>
                      <a:rPr lang="ru-RU" sz="1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санкции</a:t>
                    </a:r>
                    <a:r>
                      <a: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
</a:t>
                    </a:r>
                    <a:r>
                      <a:rPr lang="ru-RU" sz="1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1,8 - 4</a:t>
                    </a:r>
                    <a:r>
                      <a: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5"/>
              <c:tx>
                <c:rich>
                  <a:bodyPr/>
                  <a:lstStyle/>
                  <a:p>
                    <a:r>
                      <a:rPr lang="ru-RU"/>
                      <a:t>Прочие неналоговые доходы
</a:t>
                    </a:r>
                    <a:r>
                      <a:rPr lang="ru-RU" smtClean="0"/>
                      <a:t>0,1 - 0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6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Платежи при использовании природных ресурсов</c:v>
                </c:pt>
                <c:pt idx="2">
                  <c:v>Доходы от оказания платных услуг</c:v>
                </c:pt>
                <c:pt idx="3">
                  <c:v>Доходы от реализации муниципального имущества</c:v>
                </c:pt>
                <c:pt idx="4">
                  <c:v>Штрафы,санкции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13.5</c:v>
                </c:pt>
                <c:pt idx="1">
                  <c:v>0.30000000000000021</c:v>
                </c:pt>
                <c:pt idx="2">
                  <c:v>30.6</c:v>
                </c:pt>
                <c:pt idx="3">
                  <c:v>1.2</c:v>
                </c:pt>
                <c:pt idx="4">
                  <c:v>1.8</c:v>
                </c:pt>
                <c:pt idx="5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Платежи при использовании природных ресурсов</c:v>
                </c:pt>
                <c:pt idx="2">
                  <c:v>Доходы от оказания платных услуг</c:v>
                </c:pt>
                <c:pt idx="3">
                  <c:v>Доходы от реализации муниципального имущества</c:v>
                </c:pt>
                <c:pt idx="4">
                  <c:v>Штрафы,санкции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Лист1!$C$2:$C$7</c:f>
              <c:numCache>
                <c:formatCode>0.0%</c:formatCode>
                <c:ptCount val="6"/>
                <c:pt idx="0">
                  <c:v>0.2850000000000002</c:v>
                </c:pt>
                <c:pt idx="1">
                  <c:v>6.0000000000000036E-3</c:v>
                </c:pt>
                <c:pt idx="2">
                  <c:v>0.64600000000000046</c:v>
                </c:pt>
                <c:pt idx="3">
                  <c:v>2.3E-2</c:v>
                </c:pt>
                <c:pt idx="4">
                  <c:v>3.7999999999999999E-2</c:v>
                </c:pt>
                <c:pt idx="5">
                  <c:v>2.0000000000000018E-3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0"/>
      <c:rotY val="40"/>
      <c:depthPercent val="100"/>
      <c:perspective val="60"/>
    </c:view3D>
    <c:plotArea>
      <c:layout>
        <c:manualLayout>
          <c:layoutTarget val="inner"/>
          <c:xMode val="edge"/>
          <c:yMode val="edge"/>
          <c:x val="7.4845679012345775E-2"/>
          <c:y val="0.10608964264082374"/>
          <c:w val="0.84104938271604934"/>
          <c:h val="0.818589945487583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44"/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CC66"/>
              </a:solidFill>
            </c:spPr>
          </c:dPt>
          <c:dLbls>
            <c:dLbl>
              <c:idx val="0"/>
              <c:layout>
                <c:manualLayout>
                  <c:x val="-3.8205319821133517E-2"/>
                  <c:y val="0.1795594589137896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Дотации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165,6 млн.руб.</a:t>
                    </a:r>
                    <a:r>
                      <a:rPr lang="ru-RU" dirty="0"/>
                      <a:t>
26%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>
                <c:manualLayout>
                  <c:x val="1.6195380091377481E-2"/>
                  <c:y val="-4.7790823022122342E-2"/>
                </c:manualLayout>
              </c:layout>
              <c:tx>
                <c:rich>
                  <a:bodyPr/>
                  <a:lstStyle/>
                  <a:p>
                    <a:r>
                      <a:rPr lang="ru-RU" sz="15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Субсидии
</a:t>
                    </a:r>
                    <a:r>
                      <a:rPr lang="ru-RU" sz="15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197 млн.руб.</a:t>
                    </a:r>
                    <a:r>
                      <a:rPr lang="ru-RU" sz="15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
31%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2"/>
              <c:layout>
                <c:manualLayout>
                  <c:x val="1.3253135024788582E-2"/>
                  <c:y val="-4.9346254795073714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Субвенции
</a:t>
                    </a:r>
                    <a:r>
                      <a:rPr lang="ru-RU" dirty="0" smtClean="0"/>
                      <a:t>188,9 млн.руб.</a:t>
                    </a:r>
                    <a:r>
                      <a:rPr lang="ru-RU" dirty="0"/>
                      <a:t>
30%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3"/>
              <c:layout>
                <c:manualLayout>
                  <c:x val="-0.19180118110236247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Иные </a:t>
                    </a:r>
                    <a:r>
                      <a:rPr lang="ru-RU" dirty="0"/>
                      <a:t>межбюджетные трансферты
</a:t>
                    </a:r>
                    <a:r>
                      <a:rPr lang="ru-RU" dirty="0" smtClean="0"/>
                      <a:t>80,1 млн.руб.</a:t>
                    </a:r>
                    <a:r>
                      <a:rPr lang="ru-RU" dirty="0"/>
                      <a:t>
13%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4"/>
              <c:layout>
                <c:manualLayout>
                  <c:x val="-7.8704189754058518E-2"/>
                  <c:y val="-6.66666666666666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Доходы </a:t>
                    </a:r>
                    <a:r>
                      <a:rPr lang="ru-RU" dirty="0"/>
                      <a:t>от возврата остатков
</a:t>
                    </a:r>
                    <a:r>
                      <a:rPr lang="ru-RU" dirty="0" smtClean="0"/>
                      <a:t>0,1млн.руб.</a:t>
                    </a:r>
                    <a:r>
                      <a:rPr lang="ru-RU" dirty="0"/>
                      <a:t>
0%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5"/>
              <c:layout>
                <c:manualLayout>
                  <c:x val="9.5147880820453126E-2"/>
                  <c:y val="2.39903089036947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Возврат </a:t>
                    </a:r>
                    <a:r>
                      <a:rPr lang="ru-RU" dirty="0"/>
                      <a:t>остатков
-</a:t>
                    </a:r>
                    <a:r>
                      <a:rPr lang="ru-RU" dirty="0" smtClean="0"/>
                      <a:t>0,8 млн.руб.</a:t>
                    </a:r>
                  </a:p>
                  <a:p>
                    <a:r>
                      <a:rPr lang="ru-RU" dirty="0" smtClean="0"/>
                      <a:t>0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5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Доходы от возврата остатков</c:v>
                </c:pt>
                <c:pt idx="5">
                  <c:v>Возврат остатков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165.6</c:v>
                </c:pt>
                <c:pt idx="1">
                  <c:v>197</c:v>
                </c:pt>
                <c:pt idx="2">
                  <c:v>188.9</c:v>
                </c:pt>
                <c:pt idx="3">
                  <c:v>80.099999999999994</c:v>
                </c:pt>
                <c:pt idx="4">
                  <c:v>0.1</c:v>
                </c:pt>
                <c:pt idx="5">
                  <c:v>-0.8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Доходы от возврата остатков</c:v>
                </c:pt>
                <c:pt idx="5">
                  <c:v>Возврат остатков</c:v>
                </c:pt>
              </c:strCache>
            </c:strRef>
          </c:cat>
          <c:val>
            <c:numRef>
              <c:f>Лист1!$C$2:$C$7</c:f>
              <c:numCache>
                <c:formatCode>0.00%</c:formatCode>
                <c:ptCount val="6"/>
                <c:pt idx="0">
                  <c:v>0.26200000000000001</c:v>
                </c:pt>
                <c:pt idx="1">
                  <c:v>0.31200000000000022</c:v>
                </c:pt>
                <c:pt idx="2">
                  <c:v>0.29900000000000027</c:v>
                </c:pt>
                <c:pt idx="3">
                  <c:v>0.127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20"/>
      <c:rotY val="10"/>
      <c:rAngAx val="1"/>
    </c:view3D>
    <c:plotArea>
      <c:layout>
        <c:manualLayout>
          <c:layoutTarget val="inner"/>
          <c:xMode val="edge"/>
          <c:yMode val="edge"/>
          <c:x val="4.7442182934680333E-2"/>
          <c:y val="3.4910625395963436E-2"/>
          <c:w val="0.8113071361362848"/>
          <c:h val="0.962357041435394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3"/>
            <c:explosion val="21"/>
          </c:dPt>
          <c:dPt>
            <c:idx val="7"/>
            <c:spPr>
              <a:solidFill>
                <a:schemeClr val="bg2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4.7113851334620933E-2"/>
                  <c:y val="-6.0919280581730573E-2"/>
                </c:manualLayout>
              </c:layout>
              <c:tx>
                <c:rich>
                  <a:bodyPr/>
                  <a:lstStyle/>
                  <a:p>
                    <a:pPr>
                      <a:defRPr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200" dirty="0" smtClean="0"/>
                      <a:t>Общегосударственные </a:t>
                    </a:r>
                    <a:r>
                      <a:rPr lang="ru-RU" sz="1200" dirty="0"/>
                      <a:t>вопросы
</a:t>
                    </a:r>
                    <a:r>
                      <a:rPr lang="ru-RU" sz="1200" dirty="0" smtClean="0"/>
                      <a:t>84,2- 11</a:t>
                    </a:r>
                    <a:r>
                      <a:rPr lang="ru-RU" sz="1200" dirty="0"/>
                      <a:t>%</a:t>
                    </a:r>
                  </a:p>
                </c:rich>
              </c:tx>
              <c:spPr/>
              <c:showVal val="1"/>
              <c:showCatName val="1"/>
              <c:showPercent val="1"/>
            </c:dLbl>
            <c:dLbl>
              <c:idx val="1"/>
              <c:layout>
                <c:manualLayout>
                  <c:x val="3.5902849997523918E-2"/>
                  <c:y val="2.6929779269394605E-2"/>
                </c:manualLayout>
              </c:layout>
              <c:spPr/>
              <c:txPr>
                <a:bodyPr/>
                <a:lstStyle/>
                <a:p>
                  <a:pPr>
                    <a:defRPr sz="13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CatName val="1"/>
              <c:showPercent val="1"/>
            </c:dLbl>
            <c:dLbl>
              <c:idx val="2"/>
              <c:layout>
                <c:manualLayout>
                  <c:x val="-8.8742138364779941E-2"/>
                  <c:y val="0.20047738909685475"/>
                </c:manualLayout>
              </c:layout>
              <c:tx>
                <c:rich>
                  <a:bodyPr/>
                  <a:lstStyle/>
                  <a:p>
                    <a:pPr>
                      <a:defRPr sz="13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300" dirty="0" smtClean="0"/>
                      <a:t> Жилищно-коммунальное </a:t>
                    </a:r>
                    <a:r>
                      <a:rPr lang="ru-RU" sz="1300" dirty="0"/>
                      <a:t>хозяйство
</a:t>
                    </a:r>
                    <a:r>
                      <a:rPr lang="ru-RU" sz="1300" dirty="0" smtClean="0"/>
                      <a:t>8,9- 1</a:t>
                    </a:r>
                    <a:r>
                      <a:rPr lang="ru-RU" sz="1300" dirty="0"/>
                      <a:t>%</a:t>
                    </a:r>
                  </a:p>
                </c:rich>
              </c:tx>
              <c:spPr/>
              <c:showVal val="1"/>
              <c:showCatName val="1"/>
              <c:showPercent val="1"/>
            </c:dLbl>
            <c:dLbl>
              <c:idx val="3"/>
              <c:layout>
                <c:manualLayout>
                  <c:x val="9.5405462288912099E-2"/>
                  <c:y val="-0.1443735209328341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Образование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503,2 - 67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4"/>
              <c:layout>
                <c:manualLayout>
                  <c:x val="-4.2543208042390916E-2"/>
                  <c:y val="0.10107989069859397"/>
                </c:manualLayout>
              </c:layout>
              <c:tx>
                <c:rich>
                  <a:bodyPr/>
                  <a:lstStyle/>
                  <a:p>
                    <a:pPr>
                      <a:defRPr sz="13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300" dirty="0"/>
                      <a:t>Культура и кинематография
</a:t>
                    </a:r>
                    <a:r>
                      <a:rPr lang="ru-RU" sz="1300" dirty="0" smtClean="0"/>
                      <a:t>67,2- 9</a:t>
                    </a:r>
                    <a:r>
                      <a:rPr lang="ru-RU" sz="1300" dirty="0"/>
                      <a:t>%</a:t>
                    </a:r>
                  </a:p>
                </c:rich>
              </c:tx>
              <c:spPr/>
              <c:showVal val="1"/>
              <c:showCatName val="1"/>
              <c:showPercent val="1"/>
            </c:dLbl>
            <c:dLbl>
              <c:idx val="5"/>
              <c:layout>
                <c:manualLayout>
                  <c:x val="-0.12638884762046254"/>
                  <c:y val="7.1382470633793793E-3"/>
                </c:manualLayout>
              </c:layout>
              <c:tx>
                <c:rich>
                  <a:bodyPr/>
                  <a:lstStyle/>
                  <a:p>
                    <a:pPr>
                      <a:defRPr sz="13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300" dirty="0" smtClean="0"/>
                      <a:t> Социальная </a:t>
                    </a:r>
                    <a:r>
                      <a:rPr lang="ru-RU" sz="1300" dirty="0"/>
                      <a:t>политика
</a:t>
                    </a:r>
                    <a:r>
                      <a:rPr lang="ru-RU" sz="1300" dirty="0" smtClean="0"/>
                      <a:t>11,4 - 2</a:t>
                    </a:r>
                    <a:r>
                      <a:rPr lang="ru-RU" sz="1300" dirty="0"/>
                      <a:t>%</a:t>
                    </a:r>
                  </a:p>
                </c:rich>
              </c:tx>
              <c:spPr/>
              <c:showVal val="1"/>
              <c:showCatName val="1"/>
              <c:showPercent val="1"/>
            </c:dLbl>
            <c:dLbl>
              <c:idx val="6"/>
              <c:layout>
                <c:manualLayout>
                  <c:x val="-3.2209552815332054E-2"/>
                  <c:y val="-6.8352695667139973E-2"/>
                </c:manualLayout>
              </c:layout>
              <c:tx>
                <c:rich>
                  <a:bodyPr/>
                  <a:lstStyle/>
                  <a:p>
                    <a:pPr>
                      <a:defRPr sz="13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300"/>
                      <a:t>Физическая культура и спорт
</a:t>
                    </a:r>
                    <a:r>
                      <a:rPr lang="ru-RU" sz="1300" smtClean="0"/>
                      <a:t>46,1-</a:t>
                    </a:r>
                    <a:r>
                      <a:rPr lang="ru-RU" sz="1300" baseline="0" smtClean="0"/>
                      <a:t> </a:t>
                    </a:r>
                    <a:r>
                      <a:rPr lang="ru-RU" sz="1300" smtClean="0"/>
                      <a:t>6</a:t>
                    </a:r>
                    <a:r>
                      <a:rPr lang="ru-RU" sz="1300"/>
                      <a:t>%</a:t>
                    </a:r>
                  </a:p>
                </c:rich>
              </c:tx>
              <c:spPr/>
              <c:showVal val="1"/>
              <c:showCatName val="1"/>
              <c:showPercent val="1"/>
            </c:dLbl>
            <c:dLbl>
              <c:idx val="7"/>
              <c:layout>
                <c:manualLayout>
                  <c:x val="-3.0255162680136696E-2"/>
                  <c:y val="-5.3070435867647717E-2"/>
                </c:manualLayout>
              </c:layout>
              <c:tx>
                <c:rich>
                  <a:bodyPr/>
                  <a:lstStyle/>
                  <a:p>
                    <a:pPr>
                      <a:defRPr sz="13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300" dirty="0"/>
                      <a:t>Средства массовой информации
</a:t>
                    </a:r>
                    <a:r>
                      <a:rPr lang="ru-RU" sz="1300" dirty="0" smtClean="0"/>
                      <a:t>2,9 - 0</a:t>
                    </a:r>
                    <a:r>
                      <a:rPr lang="ru-RU" sz="1300" dirty="0"/>
                      <a:t>%</a:t>
                    </a:r>
                  </a:p>
                </c:rich>
              </c:tx>
              <c:spPr/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экономика</c:v>
                </c:pt>
                <c:pt idx="2">
                  <c:v>Жилищно-коммунальное хозяйство</c:v>
                </c:pt>
                <c:pt idx="3">
                  <c:v>Образование</c:v>
                </c:pt>
                <c:pt idx="4">
                  <c:v>Культура и кинематография</c:v>
                </c:pt>
                <c:pt idx="5">
                  <c:v>Социальная политика</c:v>
                </c:pt>
                <c:pt idx="6">
                  <c:v>Физическая культура и спорт</c:v>
                </c:pt>
                <c:pt idx="7">
                  <c:v>Средства массовой информации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84.2</c:v>
                </c:pt>
                <c:pt idx="1">
                  <c:v>32.9</c:v>
                </c:pt>
                <c:pt idx="2">
                  <c:v>8.9</c:v>
                </c:pt>
                <c:pt idx="3">
                  <c:v>503.2</c:v>
                </c:pt>
                <c:pt idx="4">
                  <c:v>67.2</c:v>
                </c:pt>
                <c:pt idx="5">
                  <c:v>11.4</c:v>
                </c:pt>
                <c:pt idx="6">
                  <c:v>46.1</c:v>
                </c:pt>
                <c:pt idx="7">
                  <c:v>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экономика</c:v>
                </c:pt>
                <c:pt idx="2">
                  <c:v>Жилищно-коммунальное хозяйство</c:v>
                </c:pt>
                <c:pt idx="3">
                  <c:v>Образование</c:v>
                </c:pt>
                <c:pt idx="4">
                  <c:v>Культура и кинематография</c:v>
                </c:pt>
                <c:pt idx="5">
                  <c:v>Социальная политика</c:v>
                </c:pt>
                <c:pt idx="6">
                  <c:v>Физическая культура и спорт</c:v>
                </c:pt>
                <c:pt idx="7">
                  <c:v>Средства массовой информации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11.1</c:v>
                </c:pt>
                <c:pt idx="1">
                  <c:v>4.3</c:v>
                </c:pt>
                <c:pt idx="2">
                  <c:v>1.2</c:v>
                </c:pt>
                <c:pt idx="3">
                  <c:v>66.5</c:v>
                </c:pt>
                <c:pt idx="4">
                  <c:v>8.9</c:v>
                </c:pt>
                <c:pt idx="5">
                  <c:v>1.5</c:v>
                </c:pt>
                <c:pt idx="6">
                  <c:v>6</c:v>
                </c:pt>
                <c:pt idx="7">
                  <c:v>0.5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1A8213-1890-447C-B24A-E22A22ADD92E}" type="doc">
      <dgm:prSet loTypeId="urn:microsoft.com/office/officeart/2005/8/layout/vList3#4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B613A66C-71A8-4C17-A1FE-D33122150F20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районного бюджета на   очередной финансовый год и плановый период</a:t>
          </a:r>
          <a:endParaRPr lang="ru-RU" dirty="0">
            <a:solidFill>
              <a:schemeClr val="bg1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70C6646-9030-4759-BD9D-06C658BBF771}" type="parTrans" cxnId="{07DB8D05-1C79-4CD5-BD7B-120AC960D756}">
      <dgm:prSet/>
      <dgm:spPr/>
      <dgm:t>
        <a:bodyPr/>
        <a:lstStyle/>
        <a:p>
          <a:endParaRPr lang="ru-RU"/>
        </a:p>
      </dgm:t>
    </dgm:pt>
    <dgm:pt modelId="{BB87174D-170F-4E7E-89B5-4C98F76002EB}" type="sibTrans" cxnId="{07DB8D05-1C79-4CD5-BD7B-120AC960D756}">
      <dgm:prSet/>
      <dgm:spPr/>
      <dgm:t>
        <a:bodyPr/>
        <a:lstStyle/>
        <a:p>
          <a:endParaRPr lang="ru-RU"/>
        </a:p>
      </dgm:t>
    </dgm:pt>
    <dgm:pt modelId="{7C3D2AB8-4B77-4FC5-9983-1C68ADBE6B5B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Рассмотрение и утверждение районного  бюджета</a:t>
          </a:r>
          <a:endParaRPr lang="ru-RU" dirty="0">
            <a:solidFill>
              <a:schemeClr val="bg1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24B0F93-F90E-4BA7-9AEE-2BAE11A3F78C}" type="parTrans" cxnId="{1FC52D32-60CC-4023-9EEC-E07A32EA0827}">
      <dgm:prSet/>
      <dgm:spPr/>
      <dgm:t>
        <a:bodyPr/>
        <a:lstStyle/>
        <a:p>
          <a:endParaRPr lang="ru-RU"/>
        </a:p>
      </dgm:t>
    </dgm:pt>
    <dgm:pt modelId="{3F139A82-87B5-41C9-B355-20EB2DB41BA5}" type="sibTrans" cxnId="{1FC52D32-60CC-4023-9EEC-E07A32EA0827}">
      <dgm:prSet/>
      <dgm:spPr/>
      <dgm:t>
        <a:bodyPr/>
        <a:lstStyle/>
        <a:p>
          <a:endParaRPr lang="ru-RU"/>
        </a:p>
      </dgm:t>
    </dgm:pt>
    <dgm:pt modelId="{3F0BF610-8001-4DD2-B5A8-338954921897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Wingdings" pitchFamily="2" charset="2"/>
            </a:rPr>
            <a:t>Составление, рассмотрение и утверждение отчета об исполнении районного бюджета</a:t>
          </a:r>
          <a:endParaRPr lang="ru-RU" dirty="0">
            <a:solidFill>
              <a:schemeClr val="bg1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66004BE-2FB8-4DD5-A624-7339259A58A8}" type="parTrans" cxnId="{D89D1483-287C-42D4-9E56-C83BF9B6A623}">
      <dgm:prSet/>
      <dgm:spPr/>
      <dgm:t>
        <a:bodyPr/>
        <a:lstStyle/>
        <a:p>
          <a:endParaRPr lang="ru-RU"/>
        </a:p>
      </dgm:t>
    </dgm:pt>
    <dgm:pt modelId="{BD2354B7-19CC-4BB8-B332-562985C3AC53}" type="sibTrans" cxnId="{D89D1483-287C-42D4-9E56-C83BF9B6A623}">
      <dgm:prSet/>
      <dgm:spPr/>
      <dgm:t>
        <a:bodyPr/>
        <a:lstStyle/>
        <a:p>
          <a:endParaRPr lang="ru-RU"/>
        </a:p>
      </dgm:t>
    </dgm:pt>
    <dgm:pt modelId="{5AFE6783-75FB-4A55-80E2-C8F53B67CBD8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Исполнение районного бюджета</a:t>
          </a:r>
          <a:endParaRPr lang="ru-RU" dirty="0">
            <a:solidFill>
              <a:schemeClr val="bg1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E9FA058-A0C0-4DF7-BE0A-476F7D9CD12C}" type="parTrans" cxnId="{D4F23976-F842-439B-BE77-1EF4479E0259}">
      <dgm:prSet/>
      <dgm:spPr/>
      <dgm:t>
        <a:bodyPr/>
        <a:lstStyle/>
        <a:p>
          <a:endParaRPr lang="ru-RU"/>
        </a:p>
      </dgm:t>
    </dgm:pt>
    <dgm:pt modelId="{17FC3779-5999-46EC-A68B-A0C033015BD0}" type="sibTrans" cxnId="{D4F23976-F842-439B-BE77-1EF4479E0259}">
      <dgm:prSet/>
      <dgm:spPr/>
      <dgm:t>
        <a:bodyPr/>
        <a:lstStyle/>
        <a:p>
          <a:endParaRPr lang="ru-RU"/>
        </a:p>
      </dgm:t>
    </dgm:pt>
    <dgm:pt modelId="{38799109-A434-49A9-9CD1-B47204044169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Контроль за исполнением районного бюджета</a:t>
          </a:r>
          <a:endParaRPr lang="ru-RU" dirty="0">
            <a:solidFill>
              <a:schemeClr val="bg1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AF4A212-D78C-4ECF-A5BD-B8D2DFDEC33F}" type="parTrans" cxnId="{A1A5A92D-7CBB-4940-A379-2355BC547E17}">
      <dgm:prSet/>
      <dgm:spPr/>
      <dgm:t>
        <a:bodyPr/>
        <a:lstStyle/>
        <a:p>
          <a:endParaRPr lang="ru-RU"/>
        </a:p>
      </dgm:t>
    </dgm:pt>
    <dgm:pt modelId="{9CA54987-0F47-4C92-B1C1-DAE755411063}" type="sibTrans" cxnId="{A1A5A92D-7CBB-4940-A379-2355BC547E17}">
      <dgm:prSet/>
      <dgm:spPr/>
      <dgm:t>
        <a:bodyPr/>
        <a:lstStyle/>
        <a:p>
          <a:endParaRPr lang="ru-RU"/>
        </a:p>
      </dgm:t>
    </dgm:pt>
    <dgm:pt modelId="{76AA2917-9A65-4C82-BDE0-C677E20D3D30}" type="pres">
      <dgm:prSet presAssocID="{081A8213-1890-447C-B24A-E22A22ADD92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49170A-5821-4BBF-AF62-9E4DF9CCA762}" type="pres">
      <dgm:prSet presAssocID="{B613A66C-71A8-4C17-A1FE-D33122150F20}" presName="composite" presStyleCnt="0"/>
      <dgm:spPr/>
    </dgm:pt>
    <dgm:pt modelId="{CEA6491C-2CBF-475B-8536-2A219295A3CB}" type="pres">
      <dgm:prSet presAssocID="{B613A66C-71A8-4C17-A1FE-D33122150F20}" presName="imgShp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2978F23-F2E1-4B38-BC3B-E9A28FA992C2}" type="pres">
      <dgm:prSet presAssocID="{B613A66C-71A8-4C17-A1FE-D33122150F20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EEE9B-7356-4579-8090-94922B7AD883}" type="pres">
      <dgm:prSet presAssocID="{BB87174D-170F-4E7E-89B5-4C98F76002EB}" presName="spacing" presStyleCnt="0"/>
      <dgm:spPr/>
    </dgm:pt>
    <dgm:pt modelId="{1E53633D-35F0-42C1-BD8E-A4FEC4877189}" type="pres">
      <dgm:prSet presAssocID="{7C3D2AB8-4B77-4FC5-9983-1C68ADBE6B5B}" presName="composite" presStyleCnt="0"/>
      <dgm:spPr/>
    </dgm:pt>
    <dgm:pt modelId="{7FC264BB-8D7C-4CB6-B884-87004BB33058}" type="pres">
      <dgm:prSet presAssocID="{7C3D2AB8-4B77-4FC5-9983-1C68ADBE6B5B}" presName="imgShp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9B586EA-CA5B-4C69-9781-C031C35C3D14}" type="pres">
      <dgm:prSet presAssocID="{7C3D2AB8-4B77-4FC5-9983-1C68ADBE6B5B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CDC51-EBA0-4757-AB54-03C53787D583}" type="pres">
      <dgm:prSet presAssocID="{3F139A82-87B5-41C9-B355-20EB2DB41BA5}" presName="spacing" presStyleCnt="0"/>
      <dgm:spPr/>
    </dgm:pt>
    <dgm:pt modelId="{2DFDFAEC-3256-4184-9C5E-3ED55573D83D}" type="pres">
      <dgm:prSet presAssocID="{3F0BF610-8001-4DD2-B5A8-338954921897}" presName="composite" presStyleCnt="0"/>
      <dgm:spPr/>
    </dgm:pt>
    <dgm:pt modelId="{8C50819A-EBA0-409C-B18F-F7C8D628BDC9}" type="pres">
      <dgm:prSet presAssocID="{3F0BF610-8001-4DD2-B5A8-338954921897}" presName="imgShp" presStyleLbl="fgImgPlace1" presStyleIdx="2" presStyleCnt="5" custLinFactY="28505" custLinFactNeighborX="-8798" custLinFactNeighborY="1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E52B255-1A60-4180-B6B1-6B5EC0248954}" type="pres">
      <dgm:prSet presAssocID="{3F0BF610-8001-4DD2-B5A8-338954921897}" presName="txShp" presStyleLbl="node1" presStyleIdx="2" presStyleCnt="5" custLinFactY="28505" custLinFactNeighborX="-16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07AF0-D28E-4702-B80A-5F45A985D737}" type="pres">
      <dgm:prSet presAssocID="{BD2354B7-19CC-4BB8-B332-562985C3AC53}" presName="spacing" presStyleCnt="0"/>
      <dgm:spPr/>
    </dgm:pt>
    <dgm:pt modelId="{C3BBD3A0-FB70-429C-8019-60221DDB0D40}" type="pres">
      <dgm:prSet presAssocID="{5AFE6783-75FB-4A55-80E2-C8F53B67CBD8}" presName="composite" presStyleCnt="0"/>
      <dgm:spPr/>
    </dgm:pt>
    <dgm:pt modelId="{CFD74472-2294-4BA6-A201-23EC0D5B66E9}" type="pres">
      <dgm:prSet presAssocID="{5AFE6783-75FB-4A55-80E2-C8F53B67CBD8}" presName="imgShp" presStyleLbl="fgImgPlace1" presStyleIdx="3" presStyleCnt="5" custLinFactY="-33564" custLinFactNeighborX="-17062" custLinFactNeighborY="-10000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D7C4D17-053B-41DB-8D8C-DE400B2CD8F1}" type="pres">
      <dgm:prSet presAssocID="{5AFE6783-75FB-4A55-80E2-C8F53B67CBD8}" presName="txShp" presStyleLbl="node1" presStyleIdx="3" presStyleCnt="5" custLinFactY="-33564" custLinFactNeighborX="123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5E7835-A364-4597-9E40-5FE77150E5F1}" type="pres">
      <dgm:prSet presAssocID="{17FC3779-5999-46EC-A68B-A0C033015BD0}" presName="spacing" presStyleCnt="0"/>
      <dgm:spPr/>
    </dgm:pt>
    <dgm:pt modelId="{25027C8D-15BC-41C9-9094-A70DAE9C0072}" type="pres">
      <dgm:prSet presAssocID="{38799109-A434-49A9-9CD1-B47204044169}" presName="composite" presStyleCnt="0"/>
      <dgm:spPr/>
    </dgm:pt>
    <dgm:pt modelId="{11E924BD-6DF7-41A3-9B8D-3A25DEF98A36}" type="pres">
      <dgm:prSet presAssocID="{38799109-A434-49A9-9CD1-B47204044169}" presName="imgShp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E59E598C-A830-40CE-81C4-293C08443CA4}" type="pres">
      <dgm:prSet presAssocID="{38799109-A434-49A9-9CD1-B47204044169}" presName="txShp" presStyleLbl="node1" presStyleIdx="4" presStyleCnt="5" custLinFactNeighborX="1343" custLinFactNeighborY="-1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34CCDD-F8C3-4CEE-A31C-E8E8E7E64C41}" type="presOf" srcId="{38799109-A434-49A9-9CD1-B47204044169}" destId="{E59E598C-A830-40CE-81C4-293C08443CA4}" srcOrd="0" destOrd="0" presId="urn:microsoft.com/office/officeart/2005/8/layout/vList3#4"/>
    <dgm:cxn modelId="{E0F5E9DD-E385-4338-9250-49E0DC6AD70D}" type="presOf" srcId="{3F0BF610-8001-4DD2-B5A8-338954921897}" destId="{2E52B255-1A60-4180-B6B1-6B5EC0248954}" srcOrd="0" destOrd="0" presId="urn:microsoft.com/office/officeart/2005/8/layout/vList3#4"/>
    <dgm:cxn modelId="{AD3C3AFF-8E03-4957-8A58-7334DE4478D6}" type="presOf" srcId="{B613A66C-71A8-4C17-A1FE-D33122150F20}" destId="{62978F23-F2E1-4B38-BC3B-E9A28FA992C2}" srcOrd="0" destOrd="0" presId="urn:microsoft.com/office/officeart/2005/8/layout/vList3#4"/>
    <dgm:cxn modelId="{6989A523-8025-459E-8F5C-271D2385D5A8}" type="presOf" srcId="{5AFE6783-75FB-4A55-80E2-C8F53B67CBD8}" destId="{4D7C4D17-053B-41DB-8D8C-DE400B2CD8F1}" srcOrd="0" destOrd="0" presId="urn:microsoft.com/office/officeart/2005/8/layout/vList3#4"/>
    <dgm:cxn modelId="{48AFFF06-E8F6-4A67-BA0C-689F59B10887}" type="presOf" srcId="{7C3D2AB8-4B77-4FC5-9983-1C68ADBE6B5B}" destId="{99B586EA-CA5B-4C69-9781-C031C35C3D14}" srcOrd="0" destOrd="0" presId="urn:microsoft.com/office/officeart/2005/8/layout/vList3#4"/>
    <dgm:cxn modelId="{D89D1483-287C-42D4-9E56-C83BF9B6A623}" srcId="{081A8213-1890-447C-B24A-E22A22ADD92E}" destId="{3F0BF610-8001-4DD2-B5A8-338954921897}" srcOrd="2" destOrd="0" parTransId="{666004BE-2FB8-4DD5-A624-7339259A58A8}" sibTransId="{BD2354B7-19CC-4BB8-B332-562985C3AC53}"/>
    <dgm:cxn modelId="{07DB8D05-1C79-4CD5-BD7B-120AC960D756}" srcId="{081A8213-1890-447C-B24A-E22A22ADD92E}" destId="{B613A66C-71A8-4C17-A1FE-D33122150F20}" srcOrd="0" destOrd="0" parTransId="{970C6646-9030-4759-BD9D-06C658BBF771}" sibTransId="{BB87174D-170F-4E7E-89B5-4C98F76002EB}"/>
    <dgm:cxn modelId="{A1A5A92D-7CBB-4940-A379-2355BC547E17}" srcId="{081A8213-1890-447C-B24A-E22A22ADD92E}" destId="{38799109-A434-49A9-9CD1-B47204044169}" srcOrd="4" destOrd="0" parTransId="{9AF4A212-D78C-4ECF-A5BD-B8D2DFDEC33F}" sibTransId="{9CA54987-0F47-4C92-B1C1-DAE755411063}"/>
    <dgm:cxn modelId="{D4F23976-F842-439B-BE77-1EF4479E0259}" srcId="{081A8213-1890-447C-B24A-E22A22ADD92E}" destId="{5AFE6783-75FB-4A55-80E2-C8F53B67CBD8}" srcOrd="3" destOrd="0" parTransId="{5E9FA058-A0C0-4DF7-BE0A-476F7D9CD12C}" sibTransId="{17FC3779-5999-46EC-A68B-A0C033015BD0}"/>
    <dgm:cxn modelId="{1FC52D32-60CC-4023-9EEC-E07A32EA0827}" srcId="{081A8213-1890-447C-B24A-E22A22ADD92E}" destId="{7C3D2AB8-4B77-4FC5-9983-1C68ADBE6B5B}" srcOrd="1" destOrd="0" parTransId="{324B0F93-F90E-4BA7-9AEE-2BAE11A3F78C}" sibTransId="{3F139A82-87B5-41C9-B355-20EB2DB41BA5}"/>
    <dgm:cxn modelId="{A07A92FE-0A88-400E-BC79-CA2BBF7C5595}" type="presOf" srcId="{081A8213-1890-447C-B24A-E22A22ADD92E}" destId="{76AA2917-9A65-4C82-BDE0-C677E20D3D30}" srcOrd="0" destOrd="0" presId="urn:microsoft.com/office/officeart/2005/8/layout/vList3#4"/>
    <dgm:cxn modelId="{A0E7D346-F48D-4829-866B-98528874B81B}" type="presParOf" srcId="{76AA2917-9A65-4C82-BDE0-C677E20D3D30}" destId="{2849170A-5821-4BBF-AF62-9E4DF9CCA762}" srcOrd="0" destOrd="0" presId="urn:microsoft.com/office/officeart/2005/8/layout/vList3#4"/>
    <dgm:cxn modelId="{691EBB65-EC19-4093-B1EB-25E54E7777F6}" type="presParOf" srcId="{2849170A-5821-4BBF-AF62-9E4DF9CCA762}" destId="{CEA6491C-2CBF-475B-8536-2A219295A3CB}" srcOrd="0" destOrd="0" presId="urn:microsoft.com/office/officeart/2005/8/layout/vList3#4"/>
    <dgm:cxn modelId="{CA274E42-7C6C-45EE-A1CC-4671485BD3BE}" type="presParOf" srcId="{2849170A-5821-4BBF-AF62-9E4DF9CCA762}" destId="{62978F23-F2E1-4B38-BC3B-E9A28FA992C2}" srcOrd="1" destOrd="0" presId="urn:microsoft.com/office/officeart/2005/8/layout/vList3#4"/>
    <dgm:cxn modelId="{65EC1FCF-3203-4131-9D28-A307BAF5F064}" type="presParOf" srcId="{76AA2917-9A65-4C82-BDE0-C677E20D3D30}" destId="{B1BEEE9B-7356-4579-8090-94922B7AD883}" srcOrd="1" destOrd="0" presId="urn:microsoft.com/office/officeart/2005/8/layout/vList3#4"/>
    <dgm:cxn modelId="{BFE6C08C-9465-4A07-A223-D5E3D64BEC6B}" type="presParOf" srcId="{76AA2917-9A65-4C82-BDE0-C677E20D3D30}" destId="{1E53633D-35F0-42C1-BD8E-A4FEC4877189}" srcOrd="2" destOrd="0" presId="urn:microsoft.com/office/officeart/2005/8/layout/vList3#4"/>
    <dgm:cxn modelId="{D263E6C7-32B4-4CBA-9D91-CA646DBE4CB5}" type="presParOf" srcId="{1E53633D-35F0-42C1-BD8E-A4FEC4877189}" destId="{7FC264BB-8D7C-4CB6-B884-87004BB33058}" srcOrd="0" destOrd="0" presId="urn:microsoft.com/office/officeart/2005/8/layout/vList3#4"/>
    <dgm:cxn modelId="{B5A1C429-CAD0-4EFC-8D14-6513FEE9E335}" type="presParOf" srcId="{1E53633D-35F0-42C1-BD8E-A4FEC4877189}" destId="{99B586EA-CA5B-4C69-9781-C031C35C3D14}" srcOrd="1" destOrd="0" presId="urn:microsoft.com/office/officeart/2005/8/layout/vList3#4"/>
    <dgm:cxn modelId="{DE2F9C2B-CEF9-4A98-B597-9BF73309FC59}" type="presParOf" srcId="{76AA2917-9A65-4C82-BDE0-C677E20D3D30}" destId="{B8ACDC51-EBA0-4757-AB54-03C53787D583}" srcOrd="3" destOrd="0" presId="urn:microsoft.com/office/officeart/2005/8/layout/vList3#4"/>
    <dgm:cxn modelId="{2BE9EA7F-10D2-4FAA-B4E2-9F4BBDC0DFC5}" type="presParOf" srcId="{76AA2917-9A65-4C82-BDE0-C677E20D3D30}" destId="{2DFDFAEC-3256-4184-9C5E-3ED55573D83D}" srcOrd="4" destOrd="0" presId="urn:microsoft.com/office/officeart/2005/8/layout/vList3#4"/>
    <dgm:cxn modelId="{3F3188D2-62F6-4828-BCBE-E94B223C43C6}" type="presParOf" srcId="{2DFDFAEC-3256-4184-9C5E-3ED55573D83D}" destId="{8C50819A-EBA0-409C-B18F-F7C8D628BDC9}" srcOrd="0" destOrd="0" presId="urn:microsoft.com/office/officeart/2005/8/layout/vList3#4"/>
    <dgm:cxn modelId="{0DCE2BE7-B353-4DE3-B7E5-32CB331B19DC}" type="presParOf" srcId="{2DFDFAEC-3256-4184-9C5E-3ED55573D83D}" destId="{2E52B255-1A60-4180-B6B1-6B5EC0248954}" srcOrd="1" destOrd="0" presId="urn:microsoft.com/office/officeart/2005/8/layout/vList3#4"/>
    <dgm:cxn modelId="{9C5310E8-7DB5-4D07-9A05-7C4944520450}" type="presParOf" srcId="{76AA2917-9A65-4C82-BDE0-C677E20D3D30}" destId="{7EF07AF0-D28E-4702-B80A-5F45A985D737}" srcOrd="5" destOrd="0" presId="urn:microsoft.com/office/officeart/2005/8/layout/vList3#4"/>
    <dgm:cxn modelId="{BC404ACB-DF73-447F-BAAA-76B028653A55}" type="presParOf" srcId="{76AA2917-9A65-4C82-BDE0-C677E20D3D30}" destId="{C3BBD3A0-FB70-429C-8019-60221DDB0D40}" srcOrd="6" destOrd="0" presId="urn:microsoft.com/office/officeart/2005/8/layout/vList3#4"/>
    <dgm:cxn modelId="{041E73D4-652E-4226-87BA-112F59527F8D}" type="presParOf" srcId="{C3BBD3A0-FB70-429C-8019-60221DDB0D40}" destId="{CFD74472-2294-4BA6-A201-23EC0D5B66E9}" srcOrd="0" destOrd="0" presId="urn:microsoft.com/office/officeart/2005/8/layout/vList3#4"/>
    <dgm:cxn modelId="{8C196E3B-4388-48F5-A397-C6AB56C1204C}" type="presParOf" srcId="{C3BBD3A0-FB70-429C-8019-60221DDB0D40}" destId="{4D7C4D17-053B-41DB-8D8C-DE400B2CD8F1}" srcOrd="1" destOrd="0" presId="urn:microsoft.com/office/officeart/2005/8/layout/vList3#4"/>
    <dgm:cxn modelId="{4E36B4E1-EB3F-4832-AA40-0D21C0CE805B}" type="presParOf" srcId="{76AA2917-9A65-4C82-BDE0-C677E20D3D30}" destId="{A95E7835-A364-4597-9E40-5FE77150E5F1}" srcOrd="7" destOrd="0" presId="urn:microsoft.com/office/officeart/2005/8/layout/vList3#4"/>
    <dgm:cxn modelId="{9182248D-67A5-4B5C-84B8-C72792873A8F}" type="presParOf" srcId="{76AA2917-9A65-4C82-BDE0-C677E20D3D30}" destId="{25027C8D-15BC-41C9-9094-A70DAE9C0072}" srcOrd="8" destOrd="0" presId="urn:microsoft.com/office/officeart/2005/8/layout/vList3#4"/>
    <dgm:cxn modelId="{A11A706C-59C3-4A38-AA2C-8182421579D1}" type="presParOf" srcId="{25027C8D-15BC-41C9-9094-A70DAE9C0072}" destId="{11E924BD-6DF7-41A3-9B8D-3A25DEF98A36}" srcOrd="0" destOrd="0" presId="urn:microsoft.com/office/officeart/2005/8/layout/vList3#4"/>
    <dgm:cxn modelId="{37D51693-42EB-4BF5-ABC5-3509C4E74E57}" type="presParOf" srcId="{25027C8D-15BC-41C9-9094-A70DAE9C0072}" destId="{E59E598C-A830-40CE-81C4-293C08443CA4}" srcOrd="1" destOrd="0" presId="urn:microsoft.com/office/officeart/2005/8/layout/vList3#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30A5E7E-BC5F-4513-86EE-DB0E480866FD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FD2CE51-8B1C-4AE1-8224-D1CDD5E7E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D2CE51-8B1C-4AE1-8224-D1CDD5E7E45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D2CE51-8B1C-4AE1-8224-D1CDD5E7E45C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65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287955-0A5A-4A64-AA4E-F1E6E1220065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D2CE51-8B1C-4AE1-8224-D1CDD5E7E45C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B659A6-A4CF-4F9D-9143-40076D4553ED}" type="slidenum">
              <a:rPr lang="ru-RU" smtClean="0"/>
              <a:pPr/>
              <a:t>36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DE69F7-6DF5-40F9-9776-DC1D0C5C0A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E4ACED-4746-4303-8DCC-FBE36FD6CE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E9761C-AAE9-4226-958D-1CC015E2D3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EFAD0-96C8-4033-B62F-02B5CADF0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B35D8-6ACF-4807-A15E-E62ECF1FB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4EBAD2-AF1C-4C1A-9B87-067E33E921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1D0095-5E0D-42F5-A295-98911222A8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6E281-AEBB-42EA-A30A-E776E8D043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83F7F3-6968-4A0F-9AFB-36F1F1D348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113FFD-38A7-4C8C-8178-C38124A273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B6A3B-31E4-496D-9C81-43229FDCBC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61CB6E-B16D-412C-8A0D-D51B71C7AB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9CB0F6-51A2-47B4-9DD3-7ADF0C5503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6C51AF6-B673-47D8-B5B1-DD73959D3C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  <p:sldLayoutId id="2147484080" r:id="rId12"/>
    <p:sldLayoutId id="214748408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47800"/>
            <a:ext cx="8001000" cy="5105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для граждан </a:t>
            </a:r>
            <a: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проекту решения Совета муниципального образования </a:t>
            </a:r>
            <a:br>
              <a:rPr lang="ru-RU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«Родниковский муниципальный район» </a:t>
            </a:r>
            <a:br>
              <a:rPr lang="ru-RU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«Об исполнении районного бюджета за 2019 год»</a:t>
            </a:r>
          </a:p>
        </p:txBody>
      </p:sp>
      <p:pic>
        <p:nvPicPr>
          <p:cNvPr id="4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52400"/>
            <a:ext cx="115904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6" grpId="1"/>
      <p:bldP spid="6146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районного бюджета за 2019 год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млн. руб.</a:t>
            </a:r>
          </a:p>
        </p:txBody>
      </p:sp>
      <p:graphicFrame>
        <p:nvGraphicFramePr>
          <p:cNvPr id="377021" name="Group 189"/>
          <p:cNvGraphicFramePr>
            <a:graphicFrameLocks noGrp="1"/>
          </p:cNvGraphicFramePr>
          <p:nvPr>
            <p:ph type="tbl" idx="1"/>
          </p:nvPr>
        </p:nvGraphicFramePr>
        <p:xfrm>
          <a:off x="304800" y="1447800"/>
          <a:ext cx="8610599" cy="4359231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/>
                  </a:extLst>
                </a:gridCol>
                <a:gridCol w="1676400">
                  <a:extLst>
                    <a:ext uri="{9D8B030D-6E8A-4147-A177-3AD203B41FA5}"/>
                  </a:extLst>
                </a:gridCol>
                <a:gridCol w="1447800">
                  <a:extLst>
                    <a:ext uri="{9D8B030D-6E8A-4147-A177-3AD203B41FA5}"/>
                  </a:extLst>
                </a:gridCol>
                <a:gridCol w="1600200">
                  <a:extLst>
                    <a:ext uri="{9D8B030D-6E8A-4147-A177-3AD203B41FA5}"/>
                  </a:extLst>
                </a:gridCol>
                <a:gridCol w="1143000"/>
                <a:gridCol w="1142999"/>
              </a:tblGrid>
              <a:tr h="381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Утверждено на 2019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Изменения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 течении 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9372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первоначально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 учетом внесенных изменений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087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Общий  объем доходов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607,0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811,4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+204,4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773,2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95,3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Общий  объем  расходов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613,9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827,2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+213,3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756,9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29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Дефицит  бюджета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-15,8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16,3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5341" name="Group 141"/>
          <p:cNvGraphicFramePr>
            <a:graphicFrameLocks noGrp="1"/>
          </p:cNvGraphicFramePr>
          <p:nvPr>
            <p:ph type="tbl" idx="1"/>
          </p:nvPr>
        </p:nvGraphicFramePr>
        <p:xfrm>
          <a:off x="304800" y="990600"/>
          <a:ext cx="8610599" cy="5024138"/>
        </p:xfrm>
        <a:graphic>
          <a:graphicData uri="http://schemas.openxmlformats.org/drawingml/2006/table">
            <a:tbl>
              <a:tblPr/>
              <a:tblGrid>
                <a:gridCol w="4571999">
                  <a:extLst>
                    <a:ext uri="{9D8B030D-6E8A-4147-A177-3AD203B41FA5}"/>
                  </a:extLst>
                </a:gridCol>
                <a:gridCol w="1371600">
                  <a:extLst>
                    <a:ext uri="{9D8B030D-6E8A-4147-A177-3AD203B41FA5}"/>
                  </a:extLst>
                </a:gridCol>
                <a:gridCol w="1447800">
                  <a:extLst>
                    <a:ext uri="{9D8B030D-6E8A-4147-A177-3AD203B41FA5}"/>
                  </a:extLst>
                </a:gridCol>
                <a:gridCol w="1219200">
                  <a:extLst>
                    <a:ext uri="{9D8B030D-6E8A-4147-A177-3AD203B41FA5}"/>
                  </a:extLst>
                </a:gridCol>
              </a:tblGrid>
              <a:tr h="533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(млн.руб.)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Исполнено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(млн.руб.)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% 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843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Налоговые и неналоговые доходы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Дотация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Субсидии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197,0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82,0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Субвенции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189,2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99,9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80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Иные межбюджетные трансферты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935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Доходы от возврата  межбюджетных трансфертов прошлых лет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Св. 200,0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5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Возврат остатков  межбюджетных трансфертов прошлых лет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ВСЕГО ДОХОДОВ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811,4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773,2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95,3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286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Объем доходов в расчете на 1 жителя (тыс.руб.)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23,83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3606" name="Прямоугольник 2"/>
          <p:cNvSpPr>
            <a:spLocks noChangeArrowheads="1"/>
          </p:cNvSpPr>
          <p:nvPr/>
        </p:nvSpPr>
        <p:spPr bwMode="auto">
          <a:xfrm>
            <a:off x="1143000" y="0"/>
            <a:ext cx="6705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Исполнение районного бюджета</a:t>
            </a: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по доходам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2019 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год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144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доходов районного бюджета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 2019  год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153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4800" y="5105400"/>
            <a:ext cx="8686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Доходы районного бюджета состоят из налоговых и неналоговых доходов, а также безвозмездных поступлений из других бюджетов бюджетной системы Российской Федерации. По итогам исполнения бюджета за 2019 год доля налоговых доходов составила 12%, неналоговых доходов –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6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%, безвозмездных поступлений – 82% в общем объеме доходов районного бюджета. 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763000" cy="1139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районного бюджета по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налоговым доходам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2019 год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(млн.руб.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ph type="tbl" idx="1"/>
          </p:nvPr>
        </p:nvGraphicFramePr>
        <p:xfrm>
          <a:off x="304800" y="1143000"/>
          <a:ext cx="8458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04800" y="5105400"/>
            <a:ext cx="86868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структуре налоговых доходов наибольший удельный вес занимают доходы от налога на доходы физических лиц –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79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%, налоги на совокупный доход – 10%, акцизов – 7%, государственная пошлина−4%.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районного бюджета по неналоговым доходам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2019 год 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(млн.руб.)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</p:nvPr>
        </p:nvGraphicFramePr>
        <p:xfrm>
          <a:off x="533400" y="1524000"/>
          <a:ext cx="80010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1000" y="57150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Неналоговые доходы исполнены в сумме 47,5 млн.  руб. или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97.5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 к годовым назначениям, со снижением к 201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году на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,5 млн. руб., что обусловлено снижением поступлений доходов от продажи материальных и </a:t>
            </a:r>
            <a:r>
              <a:rPr lang="ru-RU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нематериальных активов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безвозмездных поступлений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2019 году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381000" y="1676400"/>
          <a:ext cx="82296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4800" y="5334000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Значимыми для районного бюджета продолжают оставаться безвозмездные поступления из областного бюджета, объем которых в 2019 году составил 551,5 млн. руб.</a:t>
            </a:r>
          </a:p>
          <a:p>
            <a:pPr indent="457200"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0772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расходов районного бюджета  за 2019 год</a:t>
            </a:r>
            <a:b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разделам  классификации расходов бюджетов</a:t>
            </a:r>
            <a:b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</a:rPr>
              <a:t>                                                                                                                         </a:t>
            </a: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(млн. руб.)</a:t>
            </a:r>
            <a:r>
              <a:rPr lang="ru-RU" sz="2000" b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effectLst/>
              </a:rPr>
            </a:br>
            <a:endParaRPr lang="ru-RU" sz="2000" b="1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43486" name="Group 94"/>
          <p:cNvGraphicFramePr>
            <a:graphicFrameLocks noGrp="1"/>
          </p:cNvGraphicFramePr>
          <p:nvPr>
            <p:ph type="tbl" idx="1"/>
          </p:nvPr>
        </p:nvGraphicFramePr>
        <p:xfrm>
          <a:off x="152400" y="1437330"/>
          <a:ext cx="8839200" cy="4991094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/>
                  </a:extLst>
                </a:gridCol>
                <a:gridCol w="1600200">
                  <a:extLst>
                    <a:ext uri="{9D8B030D-6E8A-4147-A177-3AD203B41FA5}"/>
                  </a:extLst>
                </a:gridCol>
                <a:gridCol w="1600200">
                  <a:extLst>
                    <a:ext uri="{9D8B030D-6E8A-4147-A177-3AD203B41FA5}"/>
                  </a:extLst>
                </a:gridCol>
                <a:gridCol w="1524000">
                  <a:extLst>
                    <a:ext uri="{9D8B030D-6E8A-4147-A177-3AD203B41FA5}"/>
                  </a:extLst>
                </a:gridCol>
              </a:tblGrid>
              <a:tr h="68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730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71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34,4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86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68,7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730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558,1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503,3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730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67,6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71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71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71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71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827,2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756,9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районного бюджета  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за 2019 год                         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(млн.руб.)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533400" y="1371600"/>
          <a:ext cx="8077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2400" y="4953000"/>
            <a:ext cx="8763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en-US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структуре расходов районного бюджета преобладают бюджетные ассигнования на отрасли социальной сферы – 82,9 %, в том числе на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образование – 66,5 %, культуру и кинематографию –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8,9 %, физическую культуру и спорт – 6,1 %, социальную политику –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,5 %.</a:t>
            </a:r>
            <a:r>
              <a:rPr lang="ru-RU" sz="16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Расходы на национальную экономику составили 4,3 %, общегосударственные вопросы – 11,1 %, жилищно-коммунальное хозяйство – 1,1 %, от общего объема расходов  бюджета Родниковского муниципального района за 2019 год.</a:t>
            </a:r>
            <a:endParaRPr lang="ru-RU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088187" cy="5762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районного бюджета в расчете </a:t>
            </a:r>
            <a:b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1 жителя</a:t>
            </a: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92275" y="1052513"/>
            <a:ext cx="3124200" cy="3475037"/>
          </a:xfrm>
        </p:spPr>
        <p:txBody>
          <a:bodyPr/>
          <a:lstStyle/>
          <a:p>
            <a:pPr algn="r" eaLnBrk="1" hangingPunct="1">
              <a:buFont typeface="Wingdings" pitchFamily="2" charset="2"/>
              <a:buNone/>
              <a:defRPr/>
            </a:pPr>
            <a:endParaRPr lang="ru-RU" sz="1400" smtClean="0">
              <a:solidFill>
                <a:srgbClr val="0000CC"/>
              </a:solidFill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1400" smtClean="0">
              <a:solidFill>
                <a:srgbClr val="0000CC"/>
              </a:solidFill>
            </a:endParaRPr>
          </a:p>
        </p:txBody>
      </p:sp>
      <p:graphicFrame>
        <p:nvGraphicFramePr>
          <p:cNvPr id="447540" name="Group 52"/>
          <p:cNvGraphicFramePr>
            <a:graphicFrameLocks noGrp="1"/>
          </p:cNvGraphicFramePr>
          <p:nvPr>
            <p:ph sz="half" idx="2"/>
          </p:nvPr>
        </p:nvGraphicFramePr>
        <p:xfrm>
          <a:off x="304800" y="1200158"/>
          <a:ext cx="8307387" cy="4724406"/>
        </p:xfrm>
        <a:graphic>
          <a:graphicData uri="http://schemas.openxmlformats.org/drawingml/2006/table">
            <a:tbl>
              <a:tblPr/>
              <a:tblGrid>
                <a:gridCol w="6781800">
                  <a:extLst>
                    <a:ext uri="{9D8B030D-6E8A-4147-A177-3AD203B41FA5}"/>
                  </a:extLst>
                </a:gridCol>
                <a:gridCol w="1525587">
                  <a:extLst>
                    <a:ext uri="{9D8B030D-6E8A-4147-A177-3AD203B41FA5}"/>
                  </a:extLst>
                </a:gridCol>
              </a:tblGrid>
              <a:tr h="582460"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79582"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районного бюджета в расчете на одного жителя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19876"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на жилищно-коммунальное хозяйство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10732"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на образование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31311"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на культуру и кинематографию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35489"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на социальную политику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57200"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на физическую культуру и спорт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85424"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на содержание органов местного самоуправления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60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47534" name="Rectangle 46"/>
          <p:cNvSpPr>
            <a:spLocks noChangeArrowheads="1"/>
          </p:cNvSpPr>
          <p:nvPr/>
        </p:nvSpPr>
        <p:spPr bwMode="auto">
          <a:xfrm flipH="1">
            <a:off x="7315200" y="457200"/>
            <a:ext cx="14351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 тыс. руб.)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Бюджетным Кодексом Российской Федерации районный бюджет формируется и исполняется на основе муниципальных программ Родниковского муниципального района.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1600200"/>
            <a:ext cx="8839200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 algn="ctr" defTabSz="800100">
              <a:lnSpc>
                <a:spcPct val="90000"/>
              </a:lnSpc>
              <a:spcAft>
                <a:spcPct val="20000"/>
              </a:spcAft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Перечень муниципальных программ  Родниковского муниципального района 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Социальная поддержка граждан 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качественным жильем и услугами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коммунального хозяйства 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культуры 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  физической культуры и спорта  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молодежной политики 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Экономическое развитие и инновационная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Совершенствование органов местного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самоуправления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defRPr/>
            </a:pP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 defTabSz="800100">
              <a:lnSpc>
                <a:spcPct val="114000"/>
              </a:lnSpc>
              <a:spcAft>
                <a:spcPts val="0"/>
              </a:spcAft>
              <a:defRPr/>
            </a:pPr>
            <a:r>
              <a:rPr lang="ru-RU" alt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в рамках муниципальных программ составили </a:t>
            </a:r>
            <a:r>
              <a:rPr lang="ru-RU" alt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752,2 </a:t>
            </a:r>
            <a:r>
              <a:rPr lang="ru-RU" alt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руб., что составляет  99</a:t>
            </a:r>
            <a:r>
              <a:rPr lang="en-US" alt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4 % общего объема расходов районного бюджета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indent="-457200" defTabSz="8001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0"/>
            <a:ext cx="6934200" cy="13716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Уважаемые жители Родниковского района!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00600"/>
          </a:xfrm>
        </p:spPr>
        <p:txBody>
          <a:bodyPr>
            <a:noAutofit/>
          </a:bodyPr>
          <a:lstStyle/>
          <a:p>
            <a:pPr marL="28800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Данный материал подготовлен в целях ознакомления с основными показателями исполнения районного бюджета за 2019 год.</a:t>
            </a:r>
          </a:p>
          <a:p>
            <a:pPr marL="288000" indent="457200" algn="just">
              <a:spcBef>
                <a:spcPts val="0"/>
              </a:spcBef>
              <a:buNone/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бюджета – это этап бюджетного процесса, который начинается с момента утверждения решения о бюджете представительным органом местного самоуправления района и продолжается в течение финансового года. </a:t>
            </a:r>
          </a:p>
          <a:p>
            <a:pPr marL="288000" indent="457200" algn="just">
              <a:spcBef>
                <a:spcPts val="0"/>
              </a:spcBef>
              <a:buNone/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Представленная  информация вам  составить представление об основных показателях социально-экономического развития района за 2019 год, об источниках формирования доходов районного бюджета и направлениях расходования бюджетных средств.</a:t>
            </a:r>
          </a:p>
        </p:txBody>
      </p:sp>
      <p:pic>
        <p:nvPicPr>
          <p:cNvPr id="4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"/>
            <a:ext cx="115904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7200" cy="8651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районного бюджета по муниципальным программам за 2019 год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3100" b="1" dirty="0" smtClean="0"/>
          </a:p>
        </p:txBody>
      </p:sp>
      <p:graphicFrame>
        <p:nvGraphicFramePr>
          <p:cNvPr id="452684" name="Group 76"/>
          <p:cNvGraphicFramePr>
            <a:graphicFrameLocks noGrp="1"/>
          </p:cNvGraphicFramePr>
          <p:nvPr>
            <p:ph type="tbl" idx="1"/>
          </p:nvPr>
        </p:nvGraphicFramePr>
        <p:xfrm>
          <a:off x="152400" y="1295400"/>
          <a:ext cx="8839200" cy="5491832"/>
        </p:xfrm>
        <a:graphic>
          <a:graphicData uri="http://schemas.openxmlformats.org/drawingml/2006/table">
            <a:tbl>
              <a:tblPr/>
              <a:tblGrid>
                <a:gridCol w="4261757">
                  <a:extLst>
                    <a:ext uri="{9D8B030D-6E8A-4147-A177-3AD203B41FA5}"/>
                  </a:extLst>
                </a:gridCol>
                <a:gridCol w="1578429">
                  <a:extLst>
                    <a:ext uri="{9D8B030D-6E8A-4147-A177-3AD203B41FA5}"/>
                  </a:extLst>
                </a:gridCol>
                <a:gridCol w="1499507">
                  <a:extLst>
                    <a:ext uri="{9D8B030D-6E8A-4147-A177-3AD203B41FA5}"/>
                  </a:extLst>
                </a:gridCol>
                <a:gridCol w="1499507">
                  <a:extLst>
                    <a:ext uri="{9D8B030D-6E8A-4147-A177-3AD203B41FA5}"/>
                  </a:extLst>
                </a:gridCol>
              </a:tblGrid>
              <a:tr h="7119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(млн. 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Исполнено (млн. 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4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Развитие образования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542,9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488,3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89,9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4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граждан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430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Обеспечение качественным жильем и услугами жилищно-коммунального хозяйства населения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88,7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4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Развитие культуры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79,0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78,6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4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Развитие физической культуры и спорта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45,3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89,1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4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Реализация молодежной политики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935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Экономическое развитие и инновационная экономика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119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Совершенствование органов местного самоуправления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00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Расходы районного бюджета на основе муниципальных программ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818,3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752,2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3400" y="685800"/>
            <a:ext cx="80772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соответствии с постановлением администрации муниципального образования «Родниковский муниципальный район» от 30.09.2013 №1246 «Об утверждении порядка проведения оценки эффективности реализации муниципальных программ Родниковского муниципального района»  ежегодно проводится анализ эффективности реализации программ.</a:t>
            </a:r>
            <a:endParaRPr lang="ru-RU" dirty="0" smtClean="0"/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эффективности реализации муниципальных программ за 2019 год выявил, что по сравнению с отчетными периодами прошедших лет качество планирования значений целевых показателей значительно улучшилось. 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По итогам оценки эффективности реализации муниципальных программ в 2019 году можно отметить, что взаимосвязь целей муниципальных программ и задач подпрограмм достигнута. По результатам  оценки эффективности все (100%) муниципальных программы признаны эффективными муниципальными программами.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/>
          </p:cNvSpPr>
          <p:nvPr>
            <p:ph type="title"/>
          </p:nvPr>
        </p:nvSpPr>
        <p:spPr>
          <a:xfrm>
            <a:off x="4800600" y="762000"/>
            <a:ext cx="4114800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«Развитие образования Родниковского муниципального района» </a:t>
            </a:r>
            <a:b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– 488,3 млн.руб.</a:t>
            </a:r>
            <a:r>
              <a:rPr lang="ru-RU" sz="2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400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04800" y="2438400"/>
          <a:ext cx="8534401" cy="3962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3725"/>
                <a:gridCol w="1930676"/>
              </a:tblGrid>
              <a:tr h="7030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подпрограмм</a:t>
                      </a:r>
                      <a:endParaRPr lang="ru-RU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Расходы бюджета </a:t>
                      </a:r>
                      <a:r>
                        <a:rPr lang="ru-RU" sz="1400" baseline="0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(млн.руб.)</a:t>
                      </a:r>
                      <a:endParaRPr lang="ru-RU" sz="1400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28487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«Дошкольное образование»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160,6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85244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Подпрограмма  «Общее образование»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139,3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44602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 «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Дополнительное </a:t>
                      </a:r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образование и воспитание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детей»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15,4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58498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«Выявление </a:t>
                      </a:r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и поддержка одаренных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детей»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0,1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47210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«Обеспечение </a:t>
                      </a:r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функционирования системы образования Родниковского муниципального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района»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24,5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16996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«Патриотическое </a:t>
                      </a:r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воспитание детей и молодежи Родниковского муниципального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района»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0,3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731113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подпрограмма «Обеспечение </a:t>
                      </a:r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пожарной безопасности образовательных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учреждений»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3,5</a:t>
                      </a:r>
                    </a:p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47210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«Развитие</a:t>
                      </a:r>
                      <a:r>
                        <a:rPr lang="ru-RU" sz="1400" b="1" i="0" u="none" strike="noStrike" dirty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, сохранение и укрепление материально - технической базы  муниципальных учреждений </a:t>
                      </a:r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образования»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9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</a:rPr>
                        <a:t>144,6</a:t>
                      </a:r>
                      <a:endParaRPr lang="ru-RU" sz="1400" b="1" i="0" u="none" strike="noStrike" dirty="0">
                        <a:solidFill>
                          <a:schemeClr val="tx1">
                            <a:lumMod val="9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6" name="Рисунок 5" descr="160920141.jpg"/>
          <p:cNvPicPr>
            <a:picLocks noChangeAspect="1"/>
          </p:cNvPicPr>
          <p:nvPr/>
        </p:nvPicPr>
        <p:blipFill>
          <a:blip r:embed="rId2"/>
          <a:srcRect t="7143" b="4761"/>
          <a:stretch>
            <a:fillRect/>
          </a:stretch>
        </p:blipFill>
        <p:spPr>
          <a:xfrm>
            <a:off x="76200" y="1"/>
            <a:ext cx="2854388" cy="1676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975472"/>
            <a:ext cx="1981200" cy="1411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0"/>
            <a:ext cx="8153400" cy="477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indent="449263" algn="just"/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реализации мероприятий  подпрограммы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Развитие, сохранение и укрепление  материально - технической базы  муниципальных учреждений образования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осуществлялись следующие р</a:t>
            </a:r>
            <a:r>
              <a:rPr lang="ru-RU" baseline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асходы:</a:t>
            </a:r>
          </a:p>
          <a:p>
            <a:pPr lvl="0" indent="449263" algn="just"/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содержания зданий и сооружений муниципальных образовательных организаций,  обустройство прилегающих к ним территорий  1,6 млн. руб.;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проведение мероприятий антитеррористической направленности направлено 0,7 млн. руб.;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создание новых мест в общеобразовательных организациях (строительство Каминской СОШ  на 150 мест) потрачено 131,0 млн. руб.;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произведены ремонтные работы в здании МКДОУ детский сад комбинированного вида  № 15 "Березка" на сумму 4,5 млн. руб.;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произведен капитальный ремонт крыши основного здания МБОУ ЦГ СОШ на сумму 1,8 млн. руб.  и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детского сада №12 «Звездочка» на сумму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1,2 млн. руб.;</a:t>
            </a:r>
          </a:p>
          <a:p>
            <a:pPr marL="0" marR="0" lvl="0" indent="449263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по наказам избирателям областной Думы направлено средств на приобретение 1 школьного автобуса –  2,1 млн.руб.</a:t>
            </a:r>
          </a:p>
          <a:p>
            <a:pPr marL="0" marR="0" lvl="0" indent="449263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йон\бюджет для граждан\2019 для граждан\IMG_20191111_135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286250"/>
            <a:ext cx="3429000" cy="2571750"/>
          </a:xfrm>
          <a:prstGeom prst="rect">
            <a:avLst/>
          </a:prstGeom>
          <a:noFill/>
        </p:spPr>
      </p:pic>
      <p:sp>
        <p:nvSpPr>
          <p:cNvPr id="1028" name="AutoShape 4" descr="https://portal.iv-edu.ru/dep/mouovichrn/Lists/List2/Attachments/545/%D1%88%D0%BA%D0%BE%D0%BB%D1%8C%D0%BD%D1%8B%D0%B5-%D0%B0%D0%B2%D1%82%D0%BE%D0%B1%D1%83%D1%81%D1%8B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portal.iv-edu.ru/dep/mouovichrn/Lists/List2/Attachments/545/%D1%88%D0%BA%D0%BE%D0%BB%D1%8C%D0%BD%D1%8B%D0%B5-%D0%B0%D0%B2%D1%82%D0%BE%D0%B1%D1%83%D1%81%D1%8B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portal.iv-edu.ru/dep/mouovichrn/Lists/List2/Attachments/545/%D1%88%D0%BA%D0%BE%D0%BB%D1%8C%D0%BD%D1%8B%D0%B5-%D0%B0%D0%B2%D1%82%D0%BE%D0%B1%D1%83%D1%81%D1%8B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portal.iv-edu.ru/dep/mouovichrn/Lists/List2/Attachments/545/%D1%88%D0%BA%D0%BE%D0%BB%D1%8C%D0%BD%D1%8B%D0%B5-%D0%B0%D0%B2%D1%82%D0%BE%D0%B1%D1%83%D1%81%D1%8B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portal.iv-edu.ru/dep/mouovichrn/Lists/List2/Attachments/545/%D1%88%D0%BA%D0%BE%D0%BB%D1%8C%D0%BD%D1%8B%D0%B5-%D0%B0%D0%B2%D1%82%D0%BE%D0%B1%D1%83%D1%81%D1%8B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572000"/>
            <a:ext cx="31210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http://volsk-news.ru/media/k2/items/cache/8ce31f4edd91b3106c4990e3255514d3_X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419600"/>
            <a:ext cx="22098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6858000" cy="1524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«Социальная поддержка граждан Родниковского муниципального района»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- 12,3 млн.руб</a:t>
            </a:r>
            <a:r>
              <a:rPr lang="ru-RU" sz="2000" dirty="0" smtClean="0">
                <a:solidFill>
                  <a:schemeClr val="tx1"/>
                </a:solidFill>
              </a:rPr>
              <a:t>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" y="3377805"/>
          <a:ext cx="8305800" cy="2987601"/>
        </p:xfrm>
        <a:graphic>
          <a:graphicData uri="http://schemas.openxmlformats.org/drawingml/2006/table">
            <a:tbl>
              <a:tblPr/>
              <a:tblGrid>
                <a:gridCol w="5590443">
                  <a:extLst>
                    <a:ext uri="{9D8B030D-6E8A-4147-A177-3AD203B41FA5}"/>
                  </a:extLst>
                </a:gridCol>
                <a:gridCol w="2715357">
                  <a:extLst>
                    <a:ext uri="{9D8B030D-6E8A-4147-A177-3AD203B41FA5}"/>
                  </a:extLst>
                </a:gridCol>
              </a:tblGrid>
              <a:tr h="634948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подпрограмм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  <a:defRPr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Расходы бюджета  </a:t>
                      </a:r>
                    </a:p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  <a:defRPr/>
                      </a:pPr>
                      <a:r>
                        <a:rPr lang="ru-RU" sz="16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(млн. ру</a:t>
                      </a:r>
                      <a:r>
                        <a:rPr lang="ru-RU" sz="160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б.)</a:t>
                      </a:r>
                      <a:endParaRPr kumimoji="0" lang="ru-RU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80710">
                <a:tc>
                  <a:txBody>
                    <a:bodyPr/>
                    <a:lstStyle/>
                    <a:p>
                      <a:pPr marL="46038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 </a:t>
                      </a: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Дети Родниковского района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9509">
                <a:tc>
                  <a:txBody>
                    <a:bodyPr/>
                    <a:lstStyle/>
                    <a:p>
                      <a:pPr marL="460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  <a:defRPr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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Организация отдыха и оздоровления детей</a:t>
                      </a:r>
                      <a:endParaRPr kumimoji="0" lang="ru-RU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589">
                <a:tc>
                  <a:txBody>
                    <a:bodyPr/>
                    <a:lstStyle/>
                    <a:p>
                      <a:pPr marL="460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</a:t>
                      </a: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Профилактика социального неблагополучия семей с детьми, защита прав и интересов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08605">
                <a:tc>
                  <a:txBody>
                    <a:bodyPr/>
                    <a:lstStyle/>
                    <a:p>
                      <a:pPr marL="46038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 Забота и поддержка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35200">
                <a:tc>
                  <a:txBody>
                    <a:bodyPr/>
                    <a:lstStyle/>
                    <a:p>
                      <a:pPr marL="46038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 Кадры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88509">
            <a:off x="6365438" y="1377294"/>
            <a:ext cx="2362200" cy="182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2"/>
          <p:cNvPicPr>
            <a:picLocks noChangeAspect="1"/>
          </p:cNvPicPr>
          <p:nvPr/>
        </p:nvPicPr>
        <p:blipFill>
          <a:blip r:embed="rId4"/>
          <a:srcRect l="6055" r="7912"/>
          <a:stretch>
            <a:fillRect/>
          </a:stretch>
        </p:blipFill>
        <p:spPr bwMode="auto">
          <a:xfrm rot="21183425">
            <a:off x="357268" y="1288329"/>
            <a:ext cx="2514600" cy="1937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M:\ГОДОВЫЕ ОТЧЕТЫ\Годовые отчеты за 2019 год\Район\бюджет для граждан\2019 для граждан\2020 ФОТО для экономики\_DSC26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1600200"/>
            <a:ext cx="2847892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57200" y="533400"/>
            <a:ext cx="8382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мероприятия подпрограммы «Дети Родниковского района» потрачено 7,3 млн. руб., из нее:</a:t>
            </a:r>
          </a:p>
          <a:p>
            <a:pPr lvl="0" indent="449263" algn="just"/>
            <a:r>
              <a:rPr lang="ru-RU" sz="1600" dirty="0" smtClean="0"/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-предоставление льготного питания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отдельным категориям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обучающихся муниципальных общеобразовательных организаций - 0,8 млн. руб.;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выплата компенсации части родительской платы за содержание ребенка в дошкольном образовательном учреждении в сумме 4,4 млн. руб., в том числе для многодетных семей 1,5 млн. руб.;</a:t>
            </a:r>
          </a:p>
          <a:p>
            <a:pPr lvl="0" indent="449263" algn="just" eaLnBrk="0" hangingPunct="0"/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предоставление жилых помещений детям-сиротам и детям, оставшимся без попечения родителей, лицам из их числа  - 2,0 млн. руб.;</a:t>
            </a:r>
          </a:p>
          <a:p>
            <a:pPr lvl="0" indent="449263" algn="just" eaLnBrk="0" hangingPunct="0">
              <a:buFontTx/>
              <a:buChar char="-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социальная поддержка многодетным семьям по приобретению школьной формы  - 0,1 млн. руб.</a:t>
            </a:r>
          </a:p>
          <a:p>
            <a:pPr lvl="0" indent="449263" algn="just"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Подпрограмма «Забота и поддержка» объем расходов  - 1,4 млн. руб.: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обеспечение граждан, проживающих на территории муниципального образования "Родниковский муниципальный район", льготными лекарственными препаратами - 0,2 млн. руб.;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оказание материальной помощи гражданам, оказавшимся в трудной жизненной ситуации в сумме 0,3 млн. руб.;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выплаты гражданам, имеющим звание «Почетный гражданин Родниковского района» составили 0,8 млн. руб.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выплаты 20 участникам подпрограмма "Кадры" потрачено 1,1 млн. руб. бюджетных средств,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том числе :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aseline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Единовременные</a:t>
            </a: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выплаты – 0,5 млн. руб</a:t>
            </a:r>
            <a:r>
              <a:rPr lang="ru-RU" sz="16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.,  доплата </a:t>
            </a: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заработной плате – 0,2 млн. руб.,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/>
          </p:nvPr>
        </p:nvSpPr>
        <p:spPr>
          <a:xfrm>
            <a:off x="4267200" y="609600"/>
            <a:ext cx="4625974" cy="16097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27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программа «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качественным жильем и услугами жилищно-коммунального хозяйства населения Родниковского муниципального района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 –      7,8 млн.руб.</a:t>
            </a: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ru-RU" sz="31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endParaRPr lang="ru-RU" sz="1400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3733800"/>
          <a:ext cx="8382000" cy="28417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5724">
                  <a:extLst>
                    <a:ext uri="{9D8B030D-6E8A-4147-A177-3AD203B41FA5}"/>
                  </a:extLst>
                </a:gridCol>
                <a:gridCol w="2076276">
                  <a:extLst>
                    <a:ext uri="{9D8B030D-6E8A-4147-A177-3AD203B41FA5}"/>
                  </a:extLst>
                </a:gridCol>
              </a:tblGrid>
              <a:tr h="748007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подпрограммы</a:t>
                      </a: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  <a:defRPr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Расходы бюджета  </a:t>
                      </a:r>
                    </a:p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  <a:defRPr/>
                      </a:pPr>
                      <a:r>
                        <a:rPr lang="ru-RU" sz="1400" u="non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(млн. руб.)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extLst>
                  <a:ext uri="{0D108BD9-81ED-4DB2-BD59-A6C34878D82A}"/>
                </a:extLst>
              </a:tr>
              <a:tr h="284988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жильем молодых семей"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/>
                </a:extLst>
              </a:tr>
              <a:tr h="398103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</a:t>
                      </a:r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«Модернизация объектов коммунальной</a:t>
                      </a:r>
                      <a:r>
                        <a:rPr lang="ru-RU" sz="1600" b="0" i="0" u="none" strike="noStrike" baseline="0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инфраструктуры</a:t>
                      </a:r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/>
                </a:extLst>
              </a:tr>
              <a:tr h="569595">
                <a:tc>
                  <a:txBody>
                    <a:bodyPr/>
                    <a:lstStyle/>
                    <a:p>
                      <a:pPr marL="108000" algn="just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"Организация содержания муниципального жилищного фонда"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/>
                </a:extLst>
              </a:tr>
              <a:tr h="494791">
                <a:tc>
                  <a:txBody>
                    <a:bodyPr/>
                    <a:lstStyle/>
                    <a:p>
                      <a:pPr marL="10800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«</a:t>
                      </a:r>
                      <a:r>
                        <a:rPr lang="ru-RU" sz="1600" b="0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территорий»</a:t>
                      </a:r>
                      <a:endParaRPr lang="ru-RU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2361127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685800"/>
            <a:ext cx="2088767" cy="182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2133600"/>
            <a:ext cx="2477727" cy="160019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81000" y="533400"/>
            <a:ext cx="8458200" cy="356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>
              <a:lnSpc>
                <a:spcPct val="114000"/>
              </a:lnSpc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мероприятия </a:t>
            </a: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программы «Обеспечение качественным жильем и услугами жилищно-коммунального хозяйства населения Родниковского муниципального района» </a:t>
            </a:r>
            <a:endParaRPr kumimoji="0" lang="en-US" i="0" u="none" strike="noStrike" cap="none" normalizeH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предоставлена социальная выплата одной  молодой семье на приобретение жилого помещения в сумме 0,7 млн. руб.;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на строительство сети газораспределения для газоснабжения жилых домов по ул. Хуторская в д. Березники Родниковского района Ивановской области  направлено 1,2 млн. руб.;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разработана проектно-сметная документация на объект «Строительство водопроводных сетей с. Сосновец, Родниковского муниципального района» - стоимость работ составила 2,3 млн. руб.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AutoShape 2" descr="https://i.mycdn.me/i?r=AyH4iRPQ2q0otWIFepML2LxRkMm4YjH1axw0HvkdVxahQ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i.mycdn.me/i?r=AyH4iRPQ2q0otWIFepML2LxRtQU8CoPzCHQ-9znLmRKP8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http://rodnikovskij-rabochij.ru/wp-content/uploads/2018/09/DC2MxjeXYAA28Kd.jpg-large-520x24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191000"/>
            <a:ext cx="4953000" cy="23336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17414" name="AutoShape 6" descr="https://rodniki-37.ru/upload/iblock/cec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rodniki-37.ru/upload/iblock/cec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EJ5k3uhXUAMpaXK.jpg"/>
          <p:cNvPicPr>
            <a:picLocks noChangeAspect="1"/>
          </p:cNvPicPr>
          <p:nvPr/>
        </p:nvPicPr>
        <p:blipFill>
          <a:blip r:embed="rId3" cstate="print"/>
          <a:srcRect r="21781"/>
          <a:stretch>
            <a:fillRect/>
          </a:stretch>
        </p:blipFill>
        <p:spPr>
          <a:xfrm>
            <a:off x="609600" y="4191000"/>
            <a:ext cx="2790133" cy="2378357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/>
          </p:cNvSpPr>
          <p:nvPr>
            <p:ph type="title"/>
          </p:nvPr>
        </p:nvSpPr>
        <p:spPr>
          <a:xfrm>
            <a:off x="3657600" y="152400"/>
            <a:ext cx="48006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«Развитие культуры Родниковского муниципального района» </a:t>
            </a: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– 78,6 млн.руб</a:t>
            </a: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04800" y="1752600"/>
          <a:ext cx="8229600" cy="4984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2154"/>
                <a:gridCol w="1547446"/>
              </a:tblGrid>
              <a:tr h="882986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подпрограмм</a:t>
                      </a:r>
                      <a:endParaRPr lang="ru-RU" b="0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Расходы бюджета (млн.руб.)</a:t>
                      </a:r>
                      <a:endParaRPr lang="ru-RU" b="0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507631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"Организация досуга и обеспечение услугами организаций культуры"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31,1</a:t>
                      </a:r>
                      <a:endParaRPr lang="ru-RU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92529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"Организация библиотечного обслуживания населения, комплектование и обеспечение сохранности книжных фондов"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17,5</a:t>
                      </a:r>
                      <a:endParaRPr lang="ru-RU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735836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"Дополнительное образование детей в сфере культуры и искусства"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  <a:endParaRPr lang="ru-RU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93710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деятельности отрасли культуры"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13,4</a:t>
                      </a:r>
                      <a:endParaRPr lang="ru-RU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664687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"Развитие, сохранение и укрепление материально-технической базы муниципальных учреждений культуры"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lang="ru-RU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81910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"Социально-значимые </a:t>
                      </a:r>
                      <a:r>
                        <a:rPr lang="ru-RU" sz="1600" b="0" i="0" u="none" strike="noStrike" dirty="0" err="1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общерайонные</a:t>
                      </a:r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мероприятия"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93710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"Информационная среда"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16386" name="Picture 2" descr="http://rodnikovskij-rabochij.ru/wp-content/uploads/2016/12/%D0%BD%D0%B4%D0%BC-520x2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3352800" cy="1579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381000" y="685800"/>
            <a:ext cx="8382000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реализации мероприятий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подпрограммы «Развитие, сохранение и укрепление материально-технической базы муниципальных учреждений культуры»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произведены  ремонтные работы учреждений культуры на 4,9 млн.руб. , в том числе: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на ремонт Каминского СДК израсходовано  2,2 млн. руб.;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на модернизацию системы отопления в здании РДК "Лидер" израсходовано  2,1 млн. руб.;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проведение ремонтных работ кровли здания Публичной библиотеки израсходовано  0,5 млн. руб.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AutoShape 2" descr="https://pbs.twimg.com/media/DqGCm6qWkAAYcX4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7" descr="IMG-e35b801f7dec81e885dd9d2ab91de8e9-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038600"/>
            <a:ext cx="3600450" cy="251936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5" name="Picture 6" descr="IMG-2e5fc569a916e906c83c6b072174b2f6-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464050"/>
            <a:ext cx="3600450" cy="239395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ru-RU" b="1" i="1" spc="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Глоссарий</a:t>
            </a:r>
            <a:br>
              <a:rPr lang="ru-RU" b="1" i="1" spc="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spc="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fontAlgn="t"/>
            <a:endParaRPr lang="ru-RU" b="1" smtClean="0"/>
          </a:p>
          <a:p>
            <a:pPr fontAlgn="t"/>
            <a:endParaRPr lang="ru-RU" b="1" smtClean="0"/>
          </a:p>
          <a:p>
            <a:pPr fontAlgn="t"/>
            <a:endParaRPr lang="ru-RU" b="1" smtClean="0"/>
          </a:p>
          <a:p>
            <a:pPr fontAlgn="t"/>
            <a:endParaRPr lang="ru-RU" b="1" smtClean="0"/>
          </a:p>
          <a:p>
            <a:pPr fontAlgn="t"/>
            <a:endParaRPr lang="ru-RU" b="1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838200"/>
          <a:ext cx="8458200" cy="563879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62200"/>
                <a:gridCol w="6096000"/>
              </a:tblGrid>
              <a:tr h="49540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Бюджет</a:t>
                      </a:r>
                      <a:endParaRPr lang="ru-RU" sz="12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49540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  <a:endParaRPr lang="ru-RU" sz="12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поступающие в бюджет денежные средства, за исключением средств, являющихся источниками финансирования дефицита бюджета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49540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12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выплачиваемые из бюджета денежные средства, за исключением средств, являющихся источниками финансирования дефицита бюджета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49203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Дефицит бюджета</a:t>
                      </a:r>
                      <a:endParaRPr lang="ru-RU" sz="12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превышение расходов бюджета над его доходами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49203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200" b="1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бюджета</a:t>
                      </a:r>
                      <a:endParaRPr lang="ru-RU" sz="12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превышение доходов бюджета над его расходами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89981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Бюджетная система Российской Федерации 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49540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87346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Муниципальный долг</a:t>
                      </a:r>
                      <a:endParaRPr lang="ru-RU" sz="12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обязательства, возникающие из государственных заимствований, гарантий по обязательствам третьих лиц, другие обязательства в соответствии с видами долговых обязательств, установленными Бюджетным Кодексом РФ, принятые на себя Российской Федерацией или субъектом Российской Федерации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89981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Муниципальная</a:t>
                      </a:r>
                      <a:r>
                        <a:rPr lang="ru-RU" sz="1200" b="1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программа Родниковского муниципального района</a:t>
                      </a:r>
                      <a:endParaRPr lang="ru-RU" sz="12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муниципального образования «Родниковский муниципальный район»</a:t>
                      </a:r>
                    </a:p>
                  </a:txBody>
                  <a:tcPr marL="68580" marR="68580" marT="34290" marB="34290">
                    <a:gradFill flip="none" rotWithShape="1">
                      <a:gsLst>
                        <a:gs pos="0">
                          <a:schemeClr val="tx1">
                            <a:shade val="30000"/>
                            <a:satMod val="115000"/>
                          </a:schemeClr>
                        </a:gs>
                        <a:gs pos="50000">
                          <a:schemeClr val="tx1"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52400"/>
            <a:ext cx="8382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 lvl="0" indent="457200" algn="just">
              <a:lnSpc>
                <a:spcPct val="115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2019 году при реализации муниципальных программ «Развитие образования Родниковского муниципального района» и «Развитие культуры Родниковского муниципального района» была продолжена реализация майских Указов Президента Российской Федерации, направленные на поэтапное повышение заработной платы педагогическим работникам  детских садов, школ, учреждений дополнительного образования  и специалистам учреждений культуры. </a:t>
            </a:r>
          </a:p>
          <a:p>
            <a:pPr marL="108000" lvl="0" indent="457200" algn="just">
              <a:lnSpc>
                <a:spcPct val="115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заработной платы педагогическим работникам  детских садов, школ осуществлялось из средств субвенции областного бюджета, выделяемой бюджету Родниковского муниципального района на финансовое обеспечение государственных гарантий реализации прав на получение общедоступного и бесплатного дошкольного образования начального общего, основного общего, среднего общего образования в муниципальных образовательных организациях, обеспечение дополнительного образования в муниципальных общеобразовательных организациях, включая расходы на оплату труда, приобретение учебников и учебных пособий, средств обучения, игр и игрушек.  На повышение заработной платы педагогическим работникам учреждений дополнительного образования  и специалистам учреждений культуры было направлено 21,5 млн. руб., из нее за счет средств  областного бюджета 19,9 млн. руб. и средств местного бюджета – 1,6 млн. руб.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6106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реализации Майских указов Президента Российской Федерации по повышению заработной платы отдельным категориям работников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8600" y="990599"/>
          <a:ext cx="8724000" cy="5531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/>
                  </a:extLst>
                </a:gridCol>
                <a:gridCol w="900000"/>
                <a:gridCol w="900000"/>
                <a:gridCol w="900000"/>
                <a:gridCol w="900000"/>
                <a:gridCol w="900000">
                  <a:extLst>
                    <a:ext uri="{9D8B030D-6E8A-4147-A177-3AD203B41FA5}"/>
                  </a:extLst>
                </a:gridCol>
                <a:gridCol w="900000"/>
                <a:gridCol w="900000"/>
                <a:gridCol w="900000"/>
              </a:tblGrid>
              <a:tr h="497522"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Категории</a:t>
                      </a:r>
                      <a:r>
                        <a:rPr lang="ru-RU" sz="14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работников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год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 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/>
                </a:extLst>
              </a:tr>
              <a:tr h="353767">
                <a:tc gridSpan="9"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/>
                </a:extLst>
              </a:tr>
              <a:tr h="680843">
                <a:tc>
                  <a:txBody>
                    <a:bodyPr/>
                    <a:lstStyle/>
                    <a:p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Педагогические</a:t>
                      </a:r>
                      <a:r>
                        <a:rPr lang="ru-RU" sz="14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работники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9 214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14 793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18 092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18 243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18 407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18917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19914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21398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/>
                </a:extLst>
              </a:tr>
              <a:tr h="340621">
                <a:tc gridSpan="9"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ОБЩЕЕ ОБРАЗОВАНИЕ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/>
                </a:extLst>
              </a:tr>
              <a:tr h="619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14 342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17 820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18 408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18 443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20 018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19810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20618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22050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/>
                </a:extLst>
              </a:tr>
              <a:tr h="353767">
                <a:tc>
                  <a:txBody>
                    <a:bodyPr/>
                    <a:lstStyle/>
                    <a:p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14 798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18 280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18 362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19 058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20 705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20541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21199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22519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/>
                </a:extLst>
              </a:tr>
              <a:tr h="353767">
                <a:tc gridSpan="9"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ДОПОЛНИТЕЛЬНОЕ ОБРАЗОВАНИЕ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/>
                </a:extLst>
              </a:tr>
              <a:tr h="619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14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586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14 011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16 630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18 323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18 093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20599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22292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23506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/>
                </a:extLst>
              </a:tr>
              <a:tr h="353767">
                <a:tc gridSpan="9"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/>
                </a:extLst>
              </a:tr>
              <a:tr h="585627">
                <a:tc>
                  <a:txBody>
                    <a:bodyPr/>
                    <a:lstStyle/>
                    <a:p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Работники культуры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7 345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9 003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13 354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11 930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11 673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16274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20693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22566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/>
                </a:extLst>
              </a:tr>
              <a:tr h="752949">
                <a:tc>
                  <a:txBody>
                    <a:bodyPr/>
                    <a:lstStyle/>
                    <a:p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Среднемесячная заработная плата по району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13 338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15 293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16 174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781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15 945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17412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19669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22032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«Развитие физической культуры и спорта Родниковского муниципального района</a:t>
            </a:r>
            <a:r>
              <a:rPr lang="ru-RU" sz="2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  45,32 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млн. руб.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4800" y="939775"/>
          <a:ext cx="8610600" cy="392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97236"/>
                <a:gridCol w="1713364"/>
              </a:tblGrid>
              <a:tr h="858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мероприятий  программы</a:t>
                      </a:r>
                      <a:endParaRPr lang="ru-RU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 (млн.руб.)</a:t>
                      </a:r>
                      <a:endParaRPr lang="ru-RU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318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Содержание стадиона «Труд»</a:t>
                      </a:r>
                    </a:p>
                    <a:p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0" u="none" strike="noStrike" kern="12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7,9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9245">
                <a:tc>
                  <a:txBody>
                    <a:bodyPr/>
                    <a:lstStyle/>
                    <a:p>
                      <a:pPr marL="0" indent="0">
                        <a:lnSpc>
                          <a:spcPct val="80000"/>
                        </a:lnSpc>
                        <a:spcBef>
                          <a:spcPct val="0"/>
                        </a:spcBef>
                        <a:buClr>
                          <a:schemeClr val="accent3"/>
                        </a:buClr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и проведение массовых спортивных мероприятий 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516877">
                <a:tc>
                  <a:txBody>
                    <a:bodyPr/>
                    <a:lstStyle/>
                    <a:p>
                      <a:r>
                        <a:rPr lang="ru-RU" sz="1600" b="0" i="0" u="none" strike="noStrike" kern="12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Мероприятия, по поддержке спортивных команд, участвующих в Чемпионатах Ивановской 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56960">
                <a:tc>
                  <a:txBody>
                    <a:bodyPr/>
                    <a:lstStyle/>
                    <a:p>
                      <a:r>
                        <a:rPr lang="ru-RU" sz="1600" b="0" i="0" u="none" strike="noStrike" kern="12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Поддержка социально ориентированных  некоммерческих организаций 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516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Строительство физкультурно-оздоровительного комплекса с универсальным спортивным залом и плавательным бассейном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865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</a:t>
                      </a:r>
                      <a:r>
                        <a:rPr lang="ru-RU" sz="1600" b="0" i="0" u="none" strike="noStrike" kern="120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физкультурно-оздоровительного комплекса «Родники - Арена»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600" b="0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0" name="Рисунок 9" descr="EOBNYP0WoAI6D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777233"/>
            <a:ext cx="3124200" cy="2080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M:\ГОДОВЫЕ ОТЧЕТЫ\Годовые отчеты за 2019 год\Район\бюджет для граждан\2019 для граждан\2020 ФОТО для экономики\P11608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876800"/>
            <a:ext cx="2514600" cy="1885950"/>
          </a:xfrm>
          <a:prstGeom prst="rect">
            <a:avLst/>
          </a:prstGeom>
          <a:noFill/>
        </p:spPr>
      </p:pic>
      <p:pic>
        <p:nvPicPr>
          <p:cNvPr id="2051" name="Picture 3" descr="M:\ГОДОВЫЕ ОТЧЕТЫ\Годовые отчеты за 2019 год\Район\бюджет для граждан\2019 для граждан\2020 ФОТО для экономики\_DSC77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5334000"/>
            <a:ext cx="2514600" cy="1412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/>
          </p:cNvSpPr>
          <p:nvPr>
            <p:ph type="title"/>
          </p:nvPr>
        </p:nvSpPr>
        <p:spPr>
          <a:xfrm>
            <a:off x="3962400" y="609600"/>
            <a:ext cx="4930775" cy="9509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«Реализация молодежной политики на территории Родниковского муниципального района»</a:t>
            </a:r>
            <a:b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израсходовано - 3,1 млн.руб.</a:t>
            </a:r>
            <a:endParaRPr lang="ru-RU" sz="2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04800" y="2971800"/>
          <a:ext cx="8534400" cy="3581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5266"/>
                <a:gridCol w="1879134"/>
              </a:tblGrid>
              <a:tr h="108675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Мероприятия  программы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( млн.руб.)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831549"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800" b="1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Мероприятия, направленные на гражданско-патриотическое воспитание молодежи и развитие волонтерского движения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831549"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800" b="1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Организация временной трудовой занятости несовершеннолетних граждан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831549"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800" b="1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Расходы на организацию и осуществление мероприятий по работе с детьми и молодежью 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1676401"/>
            <a:ext cx="1933573" cy="106680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2590800" cy="145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/>
          </p:cNvSpPr>
          <p:nvPr>
            <p:ph type="title"/>
          </p:nvPr>
        </p:nvSpPr>
        <p:spPr>
          <a:xfrm>
            <a:off x="4419600" y="304800"/>
            <a:ext cx="4545013" cy="2590800"/>
          </a:xfrm>
        </p:spPr>
        <p:txBody>
          <a:bodyPr>
            <a:normAutofit fontScale="90000"/>
          </a:bodyPr>
          <a:lstStyle/>
          <a:p>
            <a:pPr eaLnBrk="1" hangingPunct="1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«Экономическое развитие и инновационная экономика Родниковского муниципального района»</a:t>
            </a:r>
            <a:b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израсходовано – 33,3 млн.руб.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28600" y="2819401"/>
          <a:ext cx="8686800" cy="365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4001"/>
                <a:gridCol w="2082799"/>
              </a:tblGrid>
              <a:tr h="6784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подпрограмм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( млн.руб.)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52697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"Поддержка и развитие малого и среднего предпринимательства"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728097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подпрограмма "Энергосбережение и повышение энергетической эффективности"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862065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"Развитие сети автомобильных дорог общего пользования, расположенных в границах Родниковского муниципального района и повышение безопасности дорожного движения"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862065"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Подпрограмма «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 имуществом, земельными ресурсами и градостроительная деятельность»</a:t>
                      </a:r>
                    </a:p>
                    <a:p>
                      <a:pPr marL="72000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152400"/>
            <a:ext cx="2209801" cy="129540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1066800"/>
            <a:ext cx="2133600" cy="1584176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81000" y="533400"/>
            <a:ext cx="8458200" cy="543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>
              <a:lnSpc>
                <a:spcPct val="114000"/>
              </a:lnSpc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</a:t>
            </a: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подпрограммы «Развитие сети автомобильных дорог общего пользования, расположенных в границах Родниковского муниципального района и повышение безопасности дорожного движения»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осуществлялись следующие мероприятия: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lnSpc>
                <a:spcPct val="114000"/>
              </a:lnSpc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расходы на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ремонт и содержание сети дорог общего пользования, расположенных в границах Родниковского муниципального района составили      23,5 млн. руб., из них: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обустроен подъезд к д. Становое на сумму 1,9 млн. руб.;</a:t>
            </a:r>
          </a:p>
          <a:p>
            <a:pPr marL="0" marR="0" lvl="0" indent="449263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проведен ремонт  автомобильной дороги в д. Борщево 1,4 млн. руб.;</a:t>
            </a:r>
          </a:p>
          <a:p>
            <a:pPr marL="0" marR="0" lvl="0" indent="449263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выполнен ямочный ремонт и ремонт картами автомобильных дорог г. Родники в сумме 4,1 млн. руб.;</a:t>
            </a:r>
          </a:p>
          <a:p>
            <a:pPr marL="0" marR="0" lvl="0" indent="449263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отремонтирована  автомобильная дорога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ул. Марии Ульяновой в г. Родники   на сумму 9,4 млн. руб. и участок тротуара по ул. Марии Ульяновой             от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мкр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Гагарина  до ООО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Лорес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в г. Родники на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,1 млн. руб.;</a:t>
            </a:r>
          </a:p>
          <a:p>
            <a:pPr marL="0" marR="0" lvl="0" indent="449263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предоставлены межбюджетные трансферты бюджетам поселений в соответствии с соглашениями на содержание автомобильных дорог общего пользования местного значения  в сумме 5,4 млн. руб.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288213" cy="1295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«Совершенствование  органов местного самоуправления» </a:t>
            </a: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израсходовано – 83,5 млн.руб.</a:t>
            </a:r>
            <a: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1600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153400" cy="4191000"/>
        </p:xfrm>
        <a:graphic>
          <a:graphicData uri="http://schemas.openxmlformats.org/drawingml/2006/table">
            <a:tbl>
              <a:tblPr/>
              <a:tblGrid>
                <a:gridCol w="6056811">
                  <a:extLst>
                    <a:ext uri="{9D8B030D-6E8A-4147-A177-3AD203B41FA5}"/>
                  </a:extLst>
                </a:gridCol>
                <a:gridCol w="2096589">
                  <a:extLst>
                    <a:ext uri="{9D8B030D-6E8A-4147-A177-3AD203B41FA5}"/>
                  </a:extLst>
                </a:gridCol>
              </a:tblGrid>
              <a:tr h="687534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подпрограммы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Расходы бюджета  </a:t>
                      </a:r>
                    </a:p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(млн. руб.)</a:t>
                      </a: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43798">
                <a:tc>
                  <a:txBody>
                    <a:bodyPr/>
                    <a:lstStyle/>
                    <a:p>
                      <a:pPr marL="10800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Обеспечение деятельности представительных органов</a:t>
                      </a:r>
                    </a:p>
                  </a:txBody>
                  <a:tcPr marL="19050" marR="190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62666">
                <a:tc>
                  <a:txBody>
                    <a:bodyPr/>
                    <a:lstStyle/>
                    <a:p>
                      <a:pPr marL="10800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Обеспечение деятельности исполнительных органов </a:t>
                      </a:r>
                    </a:p>
                  </a:txBody>
                  <a:tcPr marL="19050" marR="190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73,1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1459">
                <a:tc>
                  <a:txBody>
                    <a:bodyPr/>
                    <a:lstStyle/>
                    <a:p>
                      <a:pPr marL="10800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Укрепление кадрового потенциала муниципальной службы</a:t>
                      </a:r>
                    </a:p>
                  </a:txBody>
                  <a:tcPr marL="19050" marR="190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52831">
                <a:tc>
                  <a:txBody>
                    <a:bodyPr/>
                    <a:lstStyle/>
                    <a:p>
                      <a:pPr marL="10800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Сохранение и укрепление материально-технической базы органов местного самоуправления Родниковского муниципального района</a:t>
                      </a:r>
                    </a:p>
                  </a:txBody>
                  <a:tcPr marL="19050" marR="190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30656">
                <a:tc>
                  <a:txBody>
                    <a:bodyPr/>
                    <a:lstStyle/>
                    <a:p>
                      <a:pPr marL="10800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Организация дополнительного пенсионного обеспечения отдельных категорий граждан</a:t>
                      </a:r>
                    </a:p>
                  </a:txBody>
                  <a:tcPr marL="19050" marR="190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02056">
                <a:tc>
                  <a:txBody>
                    <a:bodyPr/>
                    <a:lstStyle/>
                    <a:p>
                      <a:pPr marL="10800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Информационное общество</a:t>
                      </a:r>
                    </a:p>
                  </a:txBody>
                  <a:tcPr marL="19050" marR="190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760" name="Text Box 5"/>
          <p:cNvSpPr txBox="1">
            <a:spLocks noChangeArrowheads="1"/>
          </p:cNvSpPr>
          <p:nvPr/>
        </p:nvSpPr>
        <p:spPr bwMode="auto">
          <a:xfrm>
            <a:off x="447675" y="589756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7" name="Рисунок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215226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762000" y="533400"/>
            <a:ext cx="77724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/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реализацию мероприятий  подпрограммы «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Обеспечение деятельности исполнительных органов»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направлено бюджетных ассигнований в сумме 73,1 млн. руб., в том числе:</a:t>
            </a:r>
          </a:p>
          <a:p>
            <a:pPr indent="449263" algn="just"/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</a:t>
            </a: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функций исполнительных органов муниципального образования – 46,3 млн. руб.;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обеспечение деятельности муниципального казенного учреждения "Центр по обеспечению деятельности органов местного самоуправления" направлено 15,8 млн. руб.;</a:t>
            </a:r>
          </a:p>
          <a:p>
            <a:pPr indent="449263" algn="just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на обеспечение функционирования МФЦ «Мои документы» направлено  9,3 млн. руб., из нее за счет субсидии из областного бюджета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2,7 млн. руб.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мероприятия подпрограммы «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Сохранение и укрепление материально-технической базы органов местного самоуправления Родниковского муниципального района» направлено бюджетных средств в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сумме 2,3 млн. руб.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, из нее:</a:t>
            </a:r>
          </a:p>
          <a:p>
            <a:pPr indent="449263" algn="just" eaLnBrk="0" hangingPunct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ремонта помещений органов местного самоуправления – 0,6 млн. руб.;</a:t>
            </a:r>
          </a:p>
          <a:p>
            <a:pPr indent="449263" algn="just" eaLnBrk="0" hangingPunct="0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на приобретение основных средств – 1,7 млн. руб.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10080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Открытые государственные и муниципальные информационные ресурсы</a:t>
            </a:r>
          </a:p>
        </p:txBody>
      </p:sp>
      <p:sp>
        <p:nvSpPr>
          <p:cNvPr id="62467" name="Rectangle 3"/>
          <p:cNvSpPr>
            <a:spLocks noGrp="1"/>
          </p:cNvSpPr>
          <p:nvPr>
            <p:ph idx="1"/>
          </p:nvPr>
        </p:nvSpPr>
        <p:spPr>
          <a:xfrm>
            <a:off x="1403350" y="2060575"/>
            <a:ext cx="6400800" cy="3475038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/</a:t>
            </a:r>
          </a:p>
        </p:txBody>
      </p:sp>
      <p:pic>
        <p:nvPicPr>
          <p:cNvPr id="83971" name="Picture 4" descr="header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268413"/>
            <a:ext cx="80645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1835150" y="2708275"/>
            <a:ext cx="4752975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Официальный сайт</a:t>
            </a:r>
            <a:r>
              <a:rPr lang="ru-RU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lang="ru-RU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www.rodniki-37.ru</a:t>
            </a:r>
          </a:p>
        </p:txBody>
      </p:sp>
      <p:pic>
        <p:nvPicPr>
          <p:cNvPr id="8397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213100"/>
            <a:ext cx="8280400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3974" name="Rectangle 13"/>
          <p:cNvSpPr>
            <a:spLocks noChangeArrowheads="1"/>
          </p:cNvSpPr>
          <p:nvPr/>
        </p:nvSpPr>
        <p:spPr bwMode="auto">
          <a:xfrm>
            <a:off x="2298700" y="4292600"/>
            <a:ext cx="18542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CC"/>
                </a:solidFill>
              </a:rPr>
              <a:t>www.bus.gov.ru</a:t>
            </a:r>
            <a:endParaRPr lang="ru-RU">
              <a:solidFill>
                <a:srgbClr val="0000CC"/>
              </a:solidFill>
            </a:endParaRPr>
          </a:p>
        </p:txBody>
      </p:sp>
      <p:pic>
        <p:nvPicPr>
          <p:cNvPr id="83975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5084763"/>
            <a:ext cx="3744913" cy="906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3976" name="T:j_id__ctru9pc2:j_id__ctru4pc3" descr="http://www.budget.gov.ru/static/images/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876800"/>
            <a:ext cx="44164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Непрограммные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направления деятельности органов местного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самоуправления в 2019 году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1143000"/>
          <a:ext cx="8534400" cy="561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5600"/>
                <a:gridCol w="1828800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200" baseline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мероприятия </a:t>
                      </a:r>
                      <a:endParaRPr lang="ru-RU" sz="12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(млн. руб.) </a:t>
                      </a:r>
                      <a:endParaRPr lang="ru-RU" sz="120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уплату штрафных санкций контролирующих органов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объект «Городское кладбище по адресу: 1,3 км северо-восточнее д. </a:t>
                      </a:r>
                      <a:r>
                        <a:rPr lang="ru-RU" sz="1150" dirty="0" err="1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Кутилово</a:t>
                      </a:r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Родниковского района Ивановской области»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Межбюджетные трансферты бюджетам сельских поселений на организацию обустройства мест массового отдыха населения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бюджетам сельских поселений на содержание мест захоронения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0,15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Межбюджетные трансферты, передаваемые бюджетам сельских поселений на участие в организации деятельности по сбору (в том числе раздельному сбору) и транспортированию твердых коммунальных 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Предоставление субсидий на реализацию мероприятий по обеспечению водоснабжения населения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Осуществление полномочий по организации проведения на территории Ивановской области мероприятий по предупреждению и ликвидации болезней животных, их лечению, защите населения от болезней, общих для человека и животных, в части организации проведения мероприятий по отлову и содержанию безнадзорных животных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Расходы на исполнение судебных актов по искам к муниципальному образованию 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Расходы на оплату членских взносов в Совет муниципальных образований Ивановской области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0,07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Расходы на приобретение подарков для ветеранов Великой Отечественной войны к юбилейным дням рождения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благоустройство объектов Родниковского городского поселения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1150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400" b="1" dirty="0">
                        <a:solidFill>
                          <a:schemeClr val="tx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26523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итоги реализации бюджетной политики Родниковского муниципального района за 2019 год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2362200" cy="13715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муниципального долга</a:t>
            </a:r>
            <a:endParaRPr lang="ru-RU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3276600"/>
            <a:ext cx="2438400" cy="1371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Своевременное и полное исполнение обязательств районного бюджета</a:t>
            </a:r>
            <a:endParaRPr lang="ru-RU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" y="4953000"/>
            <a:ext cx="2438400" cy="1676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дефицита на уровне, не превышающем 10% от объема доходов районного бюджета без учета безвозмездных поступлений</a:t>
            </a:r>
            <a:endParaRPr lang="ru-RU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8200" y="1676400"/>
            <a:ext cx="4267200" cy="1295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 по состоянию на 01.01.2020 отсутствует</a:t>
            </a:r>
            <a:endParaRPr lang="ru-RU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8200" y="5105400"/>
            <a:ext cx="4267200" cy="1295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</a:t>
            </a: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- фактические доходы превысили произведенные расходы  на 16,25 млн. руб.</a:t>
            </a:r>
            <a:endParaRPr lang="ru-RU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8200" y="3352800"/>
            <a:ext cx="4267200" cy="1295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социально-значимые и первоочередные обязательства,  </a:t>
            </a:r>
          </a:p>
          <a:p>
            <a:pPr lvl="0" algn="ctr"/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предусмотренные в бюджете, в 2019 году были обеспечены финансированием</a:t>
            </a:r>
            <a:endParaRPr lang="ru-RU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3048000" y="2057400"/>
            <a:ext cx="1447800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3048000" y="3733800"/>
            <a:ext cx="1447800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3048000" y="5486400"/>
            <a:ext cx="1447800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179388" y="908050"/>
            <a:ext cx="8964612" cy="237648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Подготовлено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Финансовым управлением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Администрации муниципального образования «Родниковский муниципальный район»</a:t>
            </a:r>
          </a:p>
        </p:txBody>
      </p:sp>
      <p:sp>
        <p:nvSpPr>
          <p:cNvPr id="110595" name="Rectangle 3"/>
          <p:cNvSpPr>
            <a:spLocks noGrp="1"/>
          </p:cNvSpPr>
          <p:nvPr>
            <p:ph idx="1"/>
          </p:nvPr>
        </p:nvSpPr>
        <p:spPr>
          <a:xfrm>
            <a:off x="3563938" y="3644900"/>
            <a:ext cx="5184775" cy="1655763"/>
          </a:xfrm>
        </p:spPr>
        <p:txBody>
          <a:bodyPr>
            <a:normAutofit/>
          </a:bodyPr>
          <a:lstStyle/>
          <a:p>
            <a:pPr marL="640080" lvl="1" indent="-246888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Ответственный исполнитель:</a:t>
            </a:r>
          </a:p>
          <a:p>
            <a:pPr marL="640080" lvl="1" indent="-246888" eaLnBrk="1" fontAlgn="auto" hangingPunct="1">
              <a:spcBef>
                <a:spcPct val="0"/>
              </a:spcBef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Начальник финансового управления</a:t>
            </a:r>
          </a:p>
          <a:p>
            <a:pPr marL="640080" lvl="1" indent="-246888" eaLnBrk="1" fontAlgn="auto" hangingPunct="1">
              <a:spcBef>
                <a:spcPct val="0"/>
              </a:spcBef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Балакирева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Н.Г.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Тел. 2-17-47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развития района  за 2019 год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50426"/>
          <a:ext cx="8382000" cy="5218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1981200"/>
                <a:gridCol w="1066800"/>
                <a:gridCol w="1295400"/>
              </a:tblGrid>
              <a:tr h="602204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Показатели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08464"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Среднегодовая численность постоянного населения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тыс. человек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32,53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32,58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693046"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Коэффициент рождаемости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родившихся на 1000 чел. 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10,3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7,92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08464"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Общий коэффициент смертности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умерших на 1000 чел. </a:t>
                      </a:r>
                      <a:endParaRPr lang="ru-RU" sz="1400" b="1" i="0" kern="1200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16,60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15,99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08464"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Коэффициент естественного прироста населения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1000 человек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-6,30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-8,07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08464"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 зарегистрированной безработицы на конец года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kern="1200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%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0,47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0,40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4187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Денежные доходы в расчете на душу населения в месяц</a:t>
                      </a:r>
                    </a:p>
                  </a:txBody>
                  <a:tcPr marL="0" marR="0" marT="0" marB="0" anchor="ctr"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рублей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13629,08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14256,03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92720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Количество семей, улучшивших жилищные условия с помощью мер государственной поддержки в сфере ипотечного жилищного кредитования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47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Индекс промышленного производства </a:t>
                      </a:r>
                    </a:p>
                  </a:txBody>
                  <a:tcPr marL="0" marR="0" marT="0" marB="0" anchor="ctr"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% к предыдущему году</a:t>
                      </a:r>
                    </a:p>
                  </a:txBody>
                  <a:tcPr marL="0" marR="0" marT="0" marB="0" anchor="ctr"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103,99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108,47</a:t>
                      </a:r>
                      <a:endParaRPr lang="ru-RU" sz="1400" b="1" dirty="0">
                        <a:solidFill>
                          <a:schemeClr val="bg1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Экономика: Промышленное производство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943600"/>
          </a:xfrm>
        </p:spPr>
        <p:txBody>
          <a:bodyPr>
            <a:no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2019 году экономическое развитие Родниковского района характеризуется как стабильное.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50000" algn="just">
              <a:spcBef>
                <a:spcPts val="0"/>
              </a:spcBef>
              <a:buNone/>
            </a:pPr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Промышленность района представлена рядом обрабатывающих производств.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отгруженной промышленной продукции в стоимостном выражении в 2019 г. составил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8,33 млрд. рублей, что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выше уровня показателей за 2018 год на 113,6% </a:t>
            </a:r>
            <a:r>
              <a:rPr lang="ru-RU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(2018 год – 7,34 млрд. руб.).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50000" algn="just">
              <a:spcBef>
                <a:spcPts val="0"/>
              </a:spcBef>
              <a:buNone/>
            </a:pPr>
            <a:endParaRPr lang="ru-RU" sz="18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Текстильные и швейные предприятия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на их долю пришлось 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63,7%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объема отгруженной продукции </a:t>
            </a:r>
            <a:r>
              <a:rPr lang="ru-RU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(2019 г. – 5,31 млрд. руб., 2018 г. – 4,49 млрд. руб.);</a:t>
            </a:r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endParaRPr lang="ru-RU" sz="18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предприятиях пищевой промышленности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отмечен рост производства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105,8%.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долю предприятий пищевой промышленности приходится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8,6%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всего объема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отгруженной продукции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50000" algn="just">
              <a:spcBef>
                <a:spcPts val="0"/>
              </a:spcBef>
              <a:buNone/>
            </a:pPr>
            <a:endParaRPr lang="ru-RU" sz="18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Доля предприятий машиностроительного комплекса и производства металлоконструкций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составляет  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6,0%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объеме отгруженной продукции.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2019 году объем отгруженной продукции составил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498,20 млн. рублей.</a:t>
            </a:r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endParaRPr lang="ru-RU" sz="18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Доля предприятий, занимающихся обработкой древесины и производством изделий из дерева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составляет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3,2%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объеме отгруженной продукции.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отгруженной продукции в 2019 году составил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264,56 млн. рублей,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50000" algn="just">
              <a:spcBef>
                <a:spcPts val="0"/>
              </a:spcBef>
              <a:buNone/>
            </a:pPr>
            <a:endParaRPr lang="ru-RU" sz="1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4800" y="152400"/>
            <a:ext cx="85344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Доля предприятий, занимающихся производством  мебели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составляет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1,5%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объеме отгруженной продукции.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отгруженной продукции в 2019 году  составил порядка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128,89 млн. рублей. </a:t>
            </a:r>
          </a:p>
          <a:p>
            <a:pPr indent="457200"/>
            <a:endParaRPr lang="ru-RU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 целлюлозно-бумажном  производстве,  издательской  и полиграфической деятельности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2019 году объем отгруженной продукции составил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633,14 млн.  рублей.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/>
            <a:endParaRPr lang="ru-RU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отрасли  по  производству  резиновых  и  пластмассовых  изделий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2019 году объем отгруженной продукции составил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194,08 млн.  Рублей.</a:t>
            </a:r>
          </a:p>
          <a:p>
            <a:pPr indent="457200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августе 2019 г. на территории Индустриального парка «Родники» начал работу новый резидент - ООО «Эверест». Предприятие выпускает косметические средства различного назначения, в том числе защитные крема и является уникальным производством в Ивановской области. Объем отгруженной продукции за август-декабрь 2019 года составляет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6,96 млн. рублей.</a:t>
            </a:r>
          </a:p>
          <a:p>
            <a:pPr indent="457200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Положительную динамику показывает Индустриальный парк «Родники». Сейчас на территории парка осуществляют свою деятельность 57 (пятьдесят семь) предприятий-резидентов, в том числе 29 (двадцать девять) производственных компании. Суммарный объем отгруженной продукции резидентами индустриального парка за 2019 год составил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7,08 млрд. рублей,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что превышает показатель предыдущего года на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120,12%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(2018 г.-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5,90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млрд. руб.).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бюджетного процесса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81000" y="990600"/>
          <a:ext cx="82296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889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бюджета</a:t>
            </a:r>
          </a:p>
        </p:txBody>
      </p:sp>
      <p:sp>
        <p:nvSpPr>
          <p:cNvPr id="3880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838200"/>
            <a:ext cx="8991600" cy="5715000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Одним из этапов бюджетного процесса является исполнение бюджета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Финансовый год начинается 1 января и завершается 31 декабря – соответствует календарному году.</a:t>
            </a:r>
          </a:p>
          <a:p>
            <a:pPr algn="just"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Исполнением бюджета является:</a:t>
            </a:r>
          </a:p>
          <a:p>
            <a:pPr algn="just"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выполнение комплекса мероприятий по обеспечению поступлений в бюджет;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финансирование дефицита бюджета.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None/>
              <a:defRPr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процессе исполнения бюджета участвуют: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органы исполнительной власти,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финансовые и налоговые органы,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кредитные учреждения, </a:t>
            </a:r>
          </a:p>
          <a:p>
            <a:pPr algn="just">
              <a:lnSpc>
                <a:spcPct val="110000"/>
              </a:lnSpc>
              <a:spcBef>
                <a:spcPct val="50000"/>
              </a:spcBef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юридические и физические лица – плательщики налогов в бюджет, получатели бюджетных средств. </a:t>
            </a:r>
          </a:p>
          <a:p>
            <a:pPr algn="just"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rgbClr val="EAEAEA"/>
      </a:dk1>
      <a:lt1>
        <a:srgbClr val="DEE4F5"/>
      </a:lt1>
      <a:dk2>
        <a:srgbClr val="8D1BFF"/>
      </a:dk2>
      <a:lt2>
        <a:srgbClr val="3656B3"/>
      </a:lt2>
      <a:accent1>
        <a:srgbClr val="FF8484"/>
      </a:accent1>
      <a:accent2>
        <a:srgbClr val="E50000"/>
      </a:accent2>
      <a:accent3>
        <a:srgbClr val="00843C"/>
      </a:accent3>
      <a:accent4>
        <a:srgbClr val="8D1BFF"/>
      </a:accent4>
      <a:accent5>
        <a:srgbClr val="FFFF00"/>
      </a:accent5>
      <a:accent6>
        <a:srgbClr val="3D8DA9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13944</TotalTime>
  <Words>3629</Words>
  <Application>Microsoft Office PowerPoint</Application>
  <PresentationFormat>Экран (4:3)</PresentationFormat>
  <Paragraphs>607</Paragraphs>
  <Slides>40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Бюджет для граждан  к проекту решения Совета муниципального образования  «Родниковский муниципальный район»  «Об исполнении районного бюджета за 2019 год»</vt:lpstr>
      <vt:lpstr>Уважаемые жители Родниковского района!</vt:lpstr>
      <vt:lpstr>Глоссарий </vt:lpstr>
      <vt:lpstr>Основные итоги реализации бюджетной политики Родниковского муниципального района за 2019 год</vt:lpstr>
      <vt:lpstr>Основные показатели социально-экономического развития района  за 2019 год</vt:lpstr>
      <vt:lpstr> Экономика: Промышленное производство </vt:lpstr>
      <vt:lpstr>Слайд 7</vt:lpstr>
      <vt:lpstr>Этапы бюджетного процесса</vt:lpstr>
      <vt:lpstr>Исполнение бюджета</vt:lpstr>
      <vt:lpstr>Исполнение районного бюджета за 2019 год                                                                              млн. руб.</vt:lpstr>
      <vt:lpstr>Слайд 11</vt:lpstr>
      <vt:lpstr>Структура доходов районного бюджета   за 2019  год  </vt:lpstr>
      <vt:lpstr>Исполнение районного бюджета по налоговым доходам  за 2019 год                                                                                       (млн.руб.)                                  </vt:lpstr>
      <vt:lpstr>Исполнение районного бюджета по неналоговым доходам за 2019 год                                                                                (млн.руб.)</vt:lpstr>
      <vt:lpstr>Структура безвозмездных поступлений  в 2019 году</vt:lpstr>
      <vt:lpstr>Исполнение расходов районного бюджета  за 2019 год по разделам  классификации расходов бюджетов                                                                                                                          (млн. руб.) </vt:lpstr>
      <vt:lpstr>Структура расходов районного бюджета                                         за 2019 год                           (млн.руб.)</vt:lpstr>
      <vt:lpstr>Расходы районного бюджета в расчете  на 1 жителя</vt:lpstr>
      <vt:lpstr>В соответствии с Бюджетным Кодексом Российской Федерации районный бюджет формируется и исполняется на основе муниципальных программ Родниковского муниципального района.</vt:lpstr>
      <vt:lpstr> Исполнение районного бюджета по муниципальным программам за 2019 год </vt:lpstr>
      <vt:lpstr>Слайд 21</vt:lpstr>
      <vt:lpstr> Муниципальная программа «Развитие образования Родниковского муниципального района»  – 488,3 млн.руб. </vt:lpstr>
      <vt:lpstr>Слайд 23</vt:lpstr>
      <vt:lpstr>Муниципальная программа «Социальная поддержка граждан Родниковского муниципального района»  - 12,3 млн.руб.   </vt:lpstr>
      <vt:lpstr>Слайд 25</vt:lpstr>
      <vt:lpstr>         Муниципальная программа «Обеспечение качественным жильем и услугами жилищно-коммунального хозяйства населения Родниковского муниципального района»  –      7,8 млн.руб.           </vt:lpstr>
      <vt:lpstr>Слайд 27</vt:lpstr>
      <vt:lpstr>Муниципальная программа «Развитие культуры Родниковского муниципального района» – 78,6 млн.руб.</vt:lpstr>
      <vt:lpstr>Слайд 29</vt:lpstr>
      <vt:lpstr>Слайд 30</vt:lpstr>
      <vt:lpstr> Итоги реализации Майских указов Президента Российской Федерации по повышению заработной платы отдельным категориям работников </vt:lpstr>
      <vt:lpstr>Муниципальная программа «Развитие физической культуры и спорта Родниковского муниципального района»   45,32 млн. руб.</vt:lpstr>
      <vt:lpstr>  Муниципальная Программа «Реализация молодежной политики на территории Родниковского муниципального района» израсходовано - 3,1 млн.руб.</vt:lpstr>
      <vt:lpstr>Муниципальная Программа «Экономическое развитие и инновационная экономика Родниковского муниципального района» израсходовано – 33,3 млн.руб. </vt:lpstr>
      <vt:lpstr>Слайд 35</vt:lpstr>
      <vt:lpstr>Муниципальная программа «Совершенствование  органов местного самоуправления»     израсходовано – 83,5 млн.руб.                                         </vt:lpstr>
      <vt:lpstr>Слайд 37</vt:lpstr>
      <vt:lpstr>Открытые государственные и муниципальные информационные ресурсы</vt:lpstr>
      <vt:lpstr>Непрограммные направления деятельности органов местного самоуправления в 2019 году </vt:lpstr>
      <vt:lpstr>Подготовлено Финансовым управлением Администрации муниципального образования «Родниковский муниципальный район»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Надежда Балакирева_</dc:creator>
  <cp:lastModifiedBy>balakirevang</cp:lastModifiedBy>
  <cp:revision>1033</cp:revision>
  <cp:lastPrinted>1601-01-01T00:00:00Z</cp:lastPrinted>
  <dcterms:created xsi:type="dcterms:W3CDTF">1601-01-01T00:00:00Z</dcterms:created>
  <dcterms:modified xsi:type="dcterms:W3CDTF">2020-04-20T09:13:12Z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