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2" r:id="rId1"/>
  </p:sldMasterIdLst>
  <p:notesMasterIdLst>
    <p:notesMasterId r:id="rId47"/>
  </p:notesMasterIdLst>
  <p:sldIdLst>
    <p:sldId id="256" r:id="rId2"/>
    <p:sldId id="308" r:id="rId3"/>
    <p:sldId id="363" r:id="rId4"/>
    <p:sldId id="364" r:id="rId5"/>
    <p:sldId id="362" r:id="rId6"/>
    <p:sldId id="365" r:id="rId7"/>
    <p:sldId id="366" r:id="rId8"/>
    <p:sldId id="384" r:id="rId9"/>
    <p:sldId id="380" r:id="rId10"/>
    <p:sldId id="374" r:id="rId11"/>
    <p:sldId id="283" r:id="rId12"/>
    <p:sldId id="299" r:id="rId13"/>
    <p:sldId id="288" r:id="rId14"/>
    <p:sldId id="361" r:id="rId15"/>
    <p:sldId id="320" r:id="rId16"/>
    <p:sldId id="321" r:id="rId17"/>
    <p:sldId id="367" r:id="rId18"/>
    <p:sldId id="292" r:id="rId19"/>
    <p:sldId id="353" r:id="rId20"/>
    <p:sldId id="294" r:id="rId21"/>
    <p:sldId id="323" r:id="rId22"/>
    <p:sldId id="305" r:id="rId23"/>
    <p:sldId id="369" r:id="rId24"/>
    <p:sldId id="326" r:id="rId25"/>
    <p:sldId id="370" r:id="rId26"/>
    <p:sldId id="381" r:id="rId27"/>
    <p:sldId id="333" r:id="rId28"/>
    <p:sldId id="373" r:id="rId29"/>
    <p:sldId id="334" r:id="rId30"/>
    <p:sldId id="372" r:id="rId31"/>
    <p:sldId id="336" r:id="rId32"/>
    <p:sldId id="371" r:id="rId33"/>
    <p:sldId id="377" r:id="rId34"/>
    <p:sldId id="378" r:id="rId35"/>
    <p:sldId id="341" r:id="rId36"/>
    <p:sldId id="342" r:id="rId37"/>
    <p:sldId id="343" r:id="rId38"/>
    <p:sldId id="375" r:id="rId39"/>
    <p:sldId id="344" r:id="rId40"/>
    <p:sldId id="376" r:id="rId41"/>
    <p:sldId id="382" r:id="rId42"/>
    <p:sldId id="379" r:id="rId43"/>
    <p:sldId id="383" r:id="rId44"/>
    <p:sldId id="324" r:id="rId45"/>
    <p:sldId id="325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7C80"/>
    <a:srgbClr val="FFCC66"/>
    <a:srgbClr val="33CCFF"/>
    <a:srgbClr val="CC99FF"/>
    <a:srgbClr val="482799"/>
    <a:srgbClr val="FFFF66"/>
    <a:srgbClr val="00FF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9643" autoAdjust="0"/>
  </p:normalViewPr>
  <p:slideViewPr>
    <p:cSldViewPr>
      <p:cViewPr>
        <p:scale>
          <a:sx n="100" d="100"/>
          <a:sy n="100" d="100"/>
        </p:scale>
        <p:origin x="-1308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view3D>
      <c:rotX val="20"/>
      <c:rotY val="50"/>
      <c:perspective val="30"/>
    </c:view3D>
    <c:plotArea>
      <c:layout>
        <c:manualLayout>
          <c:layoutTarget val="inner"/>
          <c:xMode val="edge"/>
          <c:yMode val="edge"/>
          <c:x val="9.3803811906689252E-2"/>
          <c:y val="0"/>
          <c:w val="0.7077507754712478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1"/>
            <c:spPr>
              <a:solidFill>
                <a:srgbClr val="FF8484"/>
              </a:solidFill>
            </c:spPr>
          </c:dPt>
          <c:dPt>
            <c:idx val="2"/>
            <c:spPr>
              <a:gradFill>
                <a:gsLst>
                  <a:gs pos="0">
                    <a:srgbClr val="FFCC66"/>
                  </a:gs>
                  <a:gs pos="50000">
                    <a:srgbClr val="FF8484">
                      <a:tint val="44500"/>
                      <a:satMod val="160000"/>
                    </a:srgbClr>
                  </a:gs>
                  <a:gs pos="100000">
                    <a:srgbClr val="FF8484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Lbls>
            <c:dLbl>
              <c:idx val="2"/>
              <c:layout>
                <c:manualLayout>
                  <c:x val="0.14816248436235244"/>
                  <c:y val="0.25055325321176924"/>
                </c:manualLayout>
              </c:layout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122.5</c:v>
                </c:pt>
                <c:pt idx="1">
                  <c:v>54</c:v>
                </c:pt>
                <c:pt idx="2">
                  <c:v>666.6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0.13400000000000001</c:v>
                </c:pt>
                <c:pt idx="1">
                  <c:v>5.5000000000000063E-2</c:v>
                </c:pt>
                <c:pt idx="2">
                  <c:v>0.81100000000000005</c:v>
                </c:pt>
              </c:numCache>
            </c:numRef>
          </c:val>
        </c:ser>
      </c:pie3DChart>
    </c:plotArea>
    <c:plotVisOnly val="1"/>
  </c:chart>
  <c:spPr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20"/>
      <c:rotY val="20"/>
      <c:perspective val="30"/>
    </c:view3D>
    <c:plotArea>
      <c:layout>
        <c:manualLayout>
          <c:layoutTarget val="inner"/>
          <c:xMode val="edge"/>
          <c:yMode val="edge"/>
          <c:x val="8.1116786077416E-2"/>
          <c:y val="5.3414375834599655E-5"/>
          <c:w val="0.80324797238183065"/>
          <c:h val="0.999946585624165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explosion val="47"/>
          <c:dPt>
            <c:idx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2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3"/>
            <c:spPr>
              <a:solidFill>
                <a:srgbClr val="FF7C80"/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9.9540445957769091E-2"/>
                  <c:y val="-0.1141271814707372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Налог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на доходы физических лиц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96,9 – 79,1%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1"/>
              <c:layout>
                <c:manualLayout>
                  <c:x val="-1.8516599898696921E-3"/>
                  <c:y val="-1.479870785382595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Акцизы
</a:t>
                    </a:r>
                    <a:r>
                      <a:rPr lang="ru-RU" sz="16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9,0 – 7,3%</a:t>
                    </a:r>
                    <a:endParaRPr lang="ru-RU" sz="1600" dirty="0">
                      <a:solidFill>
                        <a:srgbClr val="0000FF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2"/>
              <c:layout>
                <c:manualLayout>
                  <c:x val="7.8508656812635524E-2"/>
                  <c:y val="-3.2612961841308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Налоги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на совокупный доход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12,7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– 10,4 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3"/>
              <c:layout>
                <c:manualLayout>
                  <c:x val="4.0672838192523229E-2"/>
                  <c:y val="4.40818252981535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Госпошлина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3,9 – 3,2%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SerName val="1"/>
            <c:showPercent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96.9</c:v>
                </c:pt>
                <c:pt idx="1">
                  <c:v>9</c:v>
                </c:pt>
                <c:pt idx="2">
                  <c:v>12.7</c:v>
                </c:pt>
                <c:pt idx="3">
                  <c:v>3.9</c:v>
                </c:pt>
              </c:numCache>
            </c:numRef>
          </c:val>
        </c:ser>
        <c:ser>
          <c:idx val="1"/>
          <c:order val="1"/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0.79102040816326524</c:v>
                </c:pt>
                <c:pt idx="1">
                  <c:v>7.3469387755102034E-2</c:v>
                </c:pt>
                <c:pt idx="2">
                  <c:v>0.10367346938775508</c:v>
                </c:pt>
                <c:pt idx="3">
                  <c:v>3.1836734693877551E-2</c:v>
                </c:pt>
              </c:numCache>
            </c:numRef>
          </c:val>
        </c:ser>
      </c:pie3DChart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8.565254343207114E-2"/>
          <c:y val="5.1256561679790015E-2"/>
          <c:w val="0.78926971628546461"/>
          <c:h val="0.91898158563512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1"/>
            <c:explosion val="17"/>
          </c:dPt>
          <c:dPt>
            <c:idx val="2"/>
            <c:explosion val="8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3.2297837770278823E-2"/>
                  <c:y val="-0.1048458005249343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Доходы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от использования имущества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19,6 – 36,3%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3.0449943757030529E-2"/>
                  <c:y val="1.47405258553207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 Платежи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при использовании природных ресурсов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0,8- 1,5%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4.1624562554680666E-2"/>
                  <c:y val="4.743520881633411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Доходы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от оказания платных услуг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28,5 – 52,8%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6.8448693913260902E-2"/>
                  <c:y val="2.5063314454114457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Доходы от реализации муниципального имущества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1,4 – 2,6%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3.77061617297838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 Штрафы, </a:t>
                    </a:r>
                  </a:p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санкции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3,7 – 6,9%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19.600000000000001</c:v>
                </c:pt>
                <c:pt idx="1">
                  <c:v>0.8</c:v>
                </c:pt>
                <c:pt idx="2">
                  <c:v>28.5</c:v>
                </c:pt>
                <c:pt idx="3">
                  <c:v>1.4</c:v>
                </c:pt>
                <c:pt idx="4">
                  <c:v>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0.36296296296296393</c:v>
                </c:pt>
                <c:pt idx="1">
                  <c:v>1.4814814814814815E-2</c:v>
                </c:pt>
                <c:pt idx="2">
                  <c:v>0.52777777777777768</c:v>
                </c:pt>
                <c:pt idx="3">
                  <c:v>2.592592592592596E-2</c:v>
                </c:pt>
                <c:pt idx="4">
                  <c:v>6.8518518518518506E-2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0.13026511488695491"/>
          <c:y val="0.18364197530864193"/>
          <c:w val="0.84196708519543151"/>
          <c:h val="0.806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26"/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explosion val="36"/>
          </c:dPt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2.9239766081871456E-3"/>
                  <c:y val="-3.42099251482453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Дотация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211,6 –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31,7%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2.7239835152184946E-2"/>
                  <c:y val="1.3171964615545491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Субсидии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132,7 – 19,9 %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10554450430538292"/>
                  <c:y val="0.2294497909983477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Субвенции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210,0 – 31,5%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9.906605424321976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Иные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межбюджетные трансферты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125,5 – 18,8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151394644748353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Доходы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от возврата целевых средств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0,3 - 0,1 %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3.2635194249367491E-2"/>
                  <c:y val="-2.1875000000000092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00FF"/>
                        </a:solidFill>
                      </a:rPr>
                      <a:t>Возврат из бюджета
-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13,5 -2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211.6</c:v>
                </c:pt>
                <c:pt idx="1">
                  <c:v>132.69999999999999</c:v>
                </c:pt>
                <c:pt idx="2">
                  <c:v>210</c:v>
                </c:pt>
                <c:pt idx="3">
                  <c:v>125.5</c:v>
                </c:pt>
                <c:pt idx="4">
                  <c:v>0.30000000000000032</c:v>
                </c:pt>
                <c:pt idx="5">
                  <c:v>-13.5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31.743174317431727</c:v>
                </c:pt>
                <c:pt idx="1">
                  <c:v>19.906990699069887</c:v>
                </c:pt>
                <c:pt idx="2">
                  <c:v>31.503150315031505</c:v>
                </c:pt>
                <c:pt idx="3">
                  <c:v>18.826882688268828</c:v>
                </c:pt>
                <c:pt idx="4">
                  <c:v>4.500450045004506E-2</c:v>
                </c:pt>
                <c:pt idx="5">
                  <c:v>-2.0252025202520247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20"/>
      <c:rotY val="10"/>
      <c:rAngAx val="1"/>
    </c:view3D>
    <c:plotArea>
      <c:layout>
        <c:manualLayout>
          <c:layoutTarget val="inner"/>
          <c:xMode val="edge"/>
          <c:yMode val="edge"/>
          <c:x val="5.5303818154806339E-2"/>
          <c:y val="3.4910625395963436E-2"/>
          <c:w val="0.8113071361362848"/>
          <c:h val="0.962357041435394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7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1366752647298423E-2"/>
                  <c:y val="-3.1349377698755537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dirty="0" smtClean="0">
                        <a:solidFill>
                          <a:srgbClr val="0000FF"/>
                        </a:solidFill>
                        <a:effectLst/>
                      </a:rPr>
                      <a:t> Общегосударственные </a:t>
                    </a:r>
                    <a:r>
                      <a:rPr lang="ru-RU" sz="1200" dirty="0">
                        <a:solidFill>
                          <a:srgbClr val="0000FF"/>
                        </a:solidFill>
                        <a:effectLst/>
                      </a:rPr>
                      <a:t>вопросы
</a:t>
                    </a:r>
                    <a:r>
                      <a:rPr lang="ru-RU" sz="1200" dirty="0" smtClean="0">
                        <a:solidFill>
                          <a:srgbClr val="0000FF"/>
                        </a:solidFill>
                        <a:effectLst/>
                      </a:rPr>
                      <a:t>104,8 – 12,2%</a:t>
                    </a:r>
                    <a:endParaRPr lang="ru-RU" sz="12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1"/>
              <c:layout>
                <c:manualLayout>
                  <c:x val="3.5902849997524001E-2"/>
                  <c:y val="2.6929779269394605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Национальная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экономика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46,9- 5,4%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2"/>
              <c:layout>
                <c:manualLayout>
                  <c:x val="-3.2707711105077385E-2"/>
                  <c:y val="0.27305795444924225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Жилищно-коммунальное хозяйство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74,9 – 8,7%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3"/>
              <c:layout>
                <c:manualLayout>
                  <c:x val="9.5405462288912724E-2"/>
                  <c:y val="-0.14437352093283418"/>
                </c:manualLayout>
              </c:layout>
              <c:tx>
                <c:rich>
                  <a:bodyPr/>
                  <a:lstStyle/>
                  <a:p>
                    <a:r>
                      <a:rPr lang="ru-RU" b="0" dirty="0">
                        <a:solidFill>
                          <a:srgbClr val="0000FF"/>
                        </a:solidFill>
                        <a:effectLst/>
                      </a:rPr>
                      <a:t>Образование
</a:t>
                    </a:r>
                    <a:r>
                      <a:rPr lang="ru-RU" b="0" dirty="0" smtClean="0">
                        <a:solidFill>
                          <a:srgbClr val="0000FF"/>
                        </a:solidFill>
                        <a:effectLst/>
                      </a:rPr>
                      <a:t>505,3 – 58,7%</a:t>
                    </a:r>
                    <a:endParaRPr lang="ru-RU" b="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</c:dLbl>
            <c:dLbl>
              <c:idx val="4"/>
              <c:layout>
                <c:manualLayout>
                  <c:x val="-5.9784595891030939E-2"/>
                  <c:y val="2.8499280331893997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Культура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и кинематография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85,5 – 9,9%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5"/>
              <c:layout>
                <c:manualLayout>
                  <c:x val="-3.4434790478776379E-2"/>
                  <c:y val="-1.7055287443908222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Социальная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политика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11,9 – 1,4%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6"/>
              <c:layout>
                <c:manualLayout>
                  <c:x val="-3.2209552815332054E-2"/>
                  <c:y val="-6.8352695667139973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Физическая 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культура и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спорт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28,2 – 3,3%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7"/>
              <c:layout>
                <c:manualLayout>
                  <c:x val="1.7158679518508461E-2"/>
                  <c:y val="-5.3443823554313813E-3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Средства массовой информации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3,1 – 0,4%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104.8</c:v>
                </c:pt>
                <c:pt idx="1">
                  <c:v>46.9</c:v>
                </c:pt>
                <c:pt idx="2">
                  <c:v>74.900000000000006</c:v>
                </c:pt>
                <c:pt idx="3">
                  <c:v>505.3</c:v>
                </c:pt>
                <c:pt idx="4">
                  <c:v>85.5</c:v>
                </c:pt>
                <c:pt idx="5">
                  <c:v>11.9</c:v>
                </c:pt>
                <c:pt idx="6">
                  <c:v>28.2</c:v>
                </c:pt>
                <c:pt idx="7">
                  <c:v>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12.177550546130606</c:v>
                </c:pt>
                <c:pt idx="1">
                  <c:v>5.4496862653962364</c:v>
                </c:pt>
                <c:pt idx="2">
                  <c:v>8.7032303044387653</c:v>
                </c:pt>
                <c:pt idx="3">
                  <c:v>58.714850104578211</c:v>
                </c:pt>
                <c:pt idx="4">
                  <c:v>9.9349291192191487</c:v>
                </c:pt>
                <c:pt idx="5">
                  <c:v>1.3827562165930747</c:v>
                </c:pt>
                <c:pt idx="6">
                  <c:v>3.2767836393214038</c:v>
                </c:pt>
                <c:pt idx="7">
                  <c:v>0.36021380432256594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8213-1890-447C-B24A-E22A22ADD92E}" type="doc">
      <dgm:prSet loTypeId="urn:microsoft.com/office/officeart/2005/8/layout/vList3#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13A66C-71A8-4C17-A1FE-D33122150F20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проекта районного бюджета на   очередной финансовый год и плановый период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70C6646-9030-4759-BD9D-06C658BBF771}" type="parTrans" cxnId="{07DB8D05-1C79-4CD5-BD7B-120AC960D756}">
      <dgm:prSet/>
      <dgm:spPr/>
      <dgm:t>
        <a:bodyPr/>
        <a:lstStyle/>
        <a:p>
          <a:endParaRPr lang="ru-RU"/>
        </a:p>
      </dgm:t>
    </dgm:pt>
    <dgm:pt modelId="{BB87174D-170F-4E7E-89B5-4C98F76002EB}" type="sibTrans" cxnId="{07DB8D05-1C79-4CD5-BD7B-120AC960D756}">
      <dgm:prSet/>
      <dgm:spPr/>
      <dgm:t>
        <a:bodyPr/>
        <a:lstStyle/>
        <a:p>
          <a:endParaRPr lang="ru-RU"/>
        </a:p>
      </dgm:t>
    </dgm:pt>
    <dgm:pt modelId="{7C3D2AB8-4B77-4FC5-9983-1C68ADBE6B5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Рассмотрение и утверждение районного 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24B0F93-F90E-4BA7-9AEE-2BAE11A3F78C}" type="parTrans" cxnId="{1FC52D32-60CC-4023-9EEC-E07A32EA0827}">
      <dgm:prSet/>
      <dgm:spPr/>
      <dgm:t>
        <a:bodyPr/>
        <a:lstStyle/>
        <a:p>
          <a:endParaRPr lang="ru-RU"/>
        </a:p>
      </dgm:t>
    </dgm:pt>
    <dgm:pt modelId="{3F139A82-87B5-41C9-B355-20EB2DB41BA5}" type="sibTrans" cxnId="{1FC52D32-60CC-4023-9EEC-E07A32EA0827}">
      <dgm:prSet/>
      <dgm:spPr/>
      <dgm:t>
        <a:bodyPr/>
        <a:lstStyle/>
        <a:p>
          <a:endParaRPr lang="ru-RU"/>
        </a:p>
      </dgm:t>
    </dgm:pt>
    <dgm:pt modelId="{3F0BF610-8001-4DD2-B5A8-33895492189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66004BE-2FB8-4DD5-A624-7339259A58A8}" type="parTrans" cxnId="{D89D1483-287C-42D4-9E56-C83BF9B6A623}">
      <dgm:prSet/>
      <dgm:spPr/>
      <dgm:t>
        <a:bodyPr/>
        <a:lstStyle/>
        <a:p>
          <a:endParaRPr lang="ru-RU"/>
        </a:p>
      </dgm:t>
    </dgm:pt>
    <dgm:pt modelId="{BD2354B7-19CC-4BB8-B332-562985C3AC53}" type="sibTrans" cxnId="{D89D1483-287C-42D4-9E56-C83BF9B6A623}">
      <dgm:prSet/>
      <dgm:spPr/>
      <dgm:t>
        <a:bodyPr/>
        <a:lstStyle/>
        <a:p>
          <a:endParaRPr lang="ru-RU"/>
        </a:p>
      </dgm:t>
    </dgm:pt>
    <dgm:pt modelId="{5AFE6783-75FB-4A55-80E2-C8F53B67CBD8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E9FA058-A0C0-4DF7-BE0A-476F7D9CD12C}" type="parTrans" cxnId="{D4F23976-F842-439B-BE77-1EF4479E0259}">
      <dgm:prSet/>
      <dgm:spPr/>
      <dgm:t>
        <a:bodyPr/>
        <a:lstStyle/>
        <a:p>
          <a:endParaRPr lang="ru-RU"/>
        </a:p>
      </dgm:t>
    </dgm:pt>
    <dgm:pt modelId="{17FC3779-5999-46EC-A68B-A0C033015BD0}" type="sibTrans" cxnId="{D4F23976-F842-439B-BE77-1EF4479E0259}">
      <dgm:prSet/>
      <dgm:spPr/>
      <dgm:t>
        <a:bodyPr/>
        <a:lstStyle/>
        <a:p>
          <a:endParaRPr lang="ru-RU"/>
        </a:p>
      </dgm:t>
    </dgm:pt>
    <dgm:pt modelId="{38799109-A434-49A9-9CD1-B47204044169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Контроль за исполнением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AF4A212-D78C-4ECF-A5BD-B8D2DFDEC33F}" type="parTrans" cxnId="{A1A5A92D-7CBB-4940-A379-2355BC547E17}">
      <dgm:prSet/>
      <dgm:spPr/>
      <dgm:t>
        <a:bodyPr/>
        <a:lstStyle/>
        <a:p>
          <a:endParaRPr lang="ru-RU"/>
        </a:p>
      </dgm:t>
    </dgm:pt>
    <dgm:pt modelId="{9CA54987-0F47-4C92-B1C1-DAE755411063}" type="sibTrans" cxnId="{A1A5A92D-7CBB-4940-A379-2355BC547E17}">
      <dgm:prSet/>
      <dgm:spPr/>
      <dgm:t>
        <a:bodyPr/>
        <a:lstStyle/>
        <a:p>
          <a:endParaRPr lang="ru-RU"/>
        </a:p>
      </dgm:t>
    </dgm:pt>
    <dgm:pt modelId="{76AA2917-9A65-4C82-BDE0-C677E20D3D30}" type="pres">
      <dgm:prSet presAssocID="{081A8213-1890-447C-B24A-E22A22ADD9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9170A-5821-4BBF-AF62-9E4DF9CCA762}" type="pres">
      <dgm:prSet presAssocID="{B613A66C-71A8-4C17-A1FE-D33122150F20}" presName="composite" presStyleCnt="0"/>
      <dgm:spPr/>
    </dgm:pt>
    <dgm:pt modelId="{CEA6491C-2CBF-475B-8536-2A219295A3CB}" type="pres">
      <dgm:prSet presAssocID="{B613A66C-71A8-4C17-A1FE-D33122150F20}" presName="imgShp" presStyleLbl="fgImgPlace1" presStyleIdx="0" presStyleCnt="5" custLinFactNeighborX="-95036" custLinFactNeighborY="84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978F23-F2E1-4B38-BC3B-E9A28FA992C2}" type="pres">
      <dgm:prSet presAssocID="{B613A66C-71A8-4C17-A1FE-D33122150F20}" presName="txShp" presStyleLbl="node1" presStyleIdx="0" presStyleCnt="5" custScaleX="139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EE9B-7356-4579-8090-94922B7AD883}" type="pres">
      <dgm:prSet presAssocID="{BB87174D-170F-4E7E-89B5-4C98F76002EB}" presName="spacing" presStyleCnt="0"/>
      <dgm:spPr/>
    </dgm:pt>
    <dgm:pt modelId="{1E53633D-35F0-42C1-BD8E-A4FEC4877189}" type="pres">
      <dgm:prSet presAssocID="{7C3D2AB8-4B77-4FC5-9983-1C68ADBE6B5B}" presName="composite" presStyleCnt="0"/>
      <dgm:spPr/>
    </dgm:pt>
    <dgm:pt modelId="{7FC264BB-8D7C-4CB6-B884-87004BB33058}" type="pres">
      <dgm:prSet presAssocID="{7C3D2AB8-4B77-4FC5-9983-1C68ADBE6B5B}" presName="imgShp" presStyleLbl="fgImgPlace1" presStyleIdx="1" presStyleCnt="5" custLinFactX="-3523" custLinFactNeighborX="-100000" custLinFactNeighborY="-26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B586EA-CA5B-4C69-9781-C031C35C3D14}" type="pres">
      <dgm:prSet presAssocID="{7C3D2AB8-4B77-4FC5-9983-1C68ADBE6B5B}" presName="txShp" presStyleLbl="node1" presStyleIdx="1" presStyleCnt="5" custScaleX="139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CDC51-EBA0-4757-AB54-03C53787D583}" type="pres">
      <dgm:prSet presAssocID="{3F139A82-87B5-41C9-B355-20EB2DB41BA5}" presName="spacing" presStyleCnt="0"/>
      <dgm:spPr/>
    </dgm:pt>
    <dgm:pt modelId="{2DFDFAEC-3256-4184-9C5E-3ED55573D83D}" type="pres">
      <dgm:prSet presAssocID="{3F0BF610-8001-4DD2-B5A8-338954921897}" presName="composite" presStyleCnt="0"/>
      <dgm:spPr/>
    </dgm:pt>
    <dgm:pt modelId="{8C50819A-EBA0-409C-B18F-F7C8D628BDC9}" type="pres">
      <dgm:prSet presAssocID="{3F0BF610-8001-4DD2-B5A8-338954921897}" presName="imgShp" presStyleLbl="fgImgPlace1" presStyleIdx="2" presStyleCnt="5" custLinFactX="-3523" custLinFactY="30623" custLinFactNeighborX="-100000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52B255-1A60-4180-B6B1-6B5EC0248954}" type="pres">
      <dgm:prSet presAssocID="{3F0BF610-8001-4DD2-B5A8-338954921897}" presName="txShp" presStyleLbl="node1" presStyleIdx="2" presStyleCnt="5" custScaleX="142344" custLinFactY="28505" custLinFactNeighborX="-1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07AF0-D28E-4702-B80A-5F45A985D737}" type="pres">
      <dgm:prSet presAssocID="{BD2354B7-19CC-4BB8-B332-562985C3AC53}" presName="spacing" presStyleCnt="0"/>
      <dgm:spPr/>
    </dgm:pt>
    <dgm:pt modelId="{C3BBD3A0-FB70-429C-8019-60221DDB0D40}" type="pres">
      <dgm:prSet presAssocID="{5AFE6783-75FB-4A55-80E2-C8F53B67CBD8}" presName="composite" presStyleCnt="0"/>
      <dgm:spPr/>
    </dgm:pt>
    <dgm:pt modelId="{CFD74472-2294-4BA6-A201-23EC0D5B66E9}" type="pres">
      <dgm:prSet presAssocID="{5AFE6783-75FB-4A55-80E2-C8F53B67CBD8}" presName="imgShp" presStyleLbl="fgImgPlace1" presStyleIdx="3" presStyleCnt="5" custLinFactY="-35014" custLinFactNeighborX="-86550" custLinFactNeighborY="-1000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D7C4D17-053B-41DB-8D8C-DE400B2CD8F1}" type="pres">
      <dgm:prSet presAssocID="{5AFE6783-75FB-4A55-80E2-C8F53B67CBD8}" presName="txShp" presStyleLbl="node1" presStyleIdx="3" presStyleCnt="5" custScaleX="136773" custLinFactY="-33564" custLinFactNeighborX="12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7835-A364-4597-9E40-5FE77150E5F1}" type="pres">
      <dgm:prSet presAssocID="{17FC3779-5999-46EC-A68B-A0C033015BD0}" presName="spacing" presStyleCnt="0"/>
      <dgm:spPr/>
    </dgm:pt>
    <dgm:pt modelId="{25027C8D-15BC-41C9-9094-A70DAE9C0072}" type="pres">
      <dgm:prSet presAssocID="{38799109-A434-49A9-9CD1-B47204044169}" presName="composite" presStyleCnt="0"/>
      <dgm:spPr/>
    </dgm:pt>
    <dgm:pt modelId="{11E924BD-6DF7-41A3-9B8D-3A25DEF98A36}" type="pres">
      <dgm:prSet presAssocID="{38799109-A434-49A9-9CD1-B47204044169}" presName="imgShp" presStyleLbl="fgImgPlace1" presStyleIdx="4" presStyleCnt="5" custLinFactNeighborX="-95037" custLinFactNeighborY="-1026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59E598C-A830-40CE-81C4-293C08443CA4}" type="pres">
      <dgm:prSet presAssocID="{38799109-A434-49A9-9CD1-B47204044169}" presName="txShp" presStyleLbl="node1" presStyleIdx="4" presStyleCnt="5" custScaleX="139336" custLinFactNeighborX="1442" custLinFactNeighborY="-10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34CCDD-F8C3-4CEE-A31C-E8E8E7E64C41}" type="presOf" srcId="{38799109-A434-49A9-9CD1-B47204044169}" destId="{E59E598C-A830-40CE-81C4-293C08443CA4}" srcOrd="0" destOrd="0" presId="urn:microsoft.com/office/officeart/2005/8/layout/vList3#4"/>
    <dgm:cxn modelId="{E0F5E9DD-E385-4338-9250-49E0DC6AD70D}" type="presOf" srcId="{3F0BF610-8001-4DD2-B5A8-338954921897}" destId="{2E52B255-1A60-4180-B6B1-6B5EC0248954}" srcOrd="0" destOrd="0" presId="urn:microsoft.com/office/officeart/2005/8/layout/vList3#4"/>
    <dgm:cxn modelId="{AD3C3AFF-8E03-4957-8A58-7334DE4478D6}" type="presOf" srcId="{B613A66C-71A8-4C17-A1FE-D33122150F20}" destId="{62978F23-F2E1-4B38-BC3B-E9A28FA992C2}" srcOrd="0" destOrd="0" presId="urn:microsoft.com/office/officeart/2005/8/layout/vList3#4"/>
    <dgm:cxn modelId="{6989A523-8025-459E-8F5C-271D2385D5A8}" type="presOf" srcId="{5AFE6783-75FB-4A55-80E2-C8F53B67CBD8}" destId="{4D7C4D17-053B-41DB-8D8C-DE400B2CD8F1}" srcOrd="0" destOrd="0" presId="urn:microsoft.com/office/officeart/2005/8/layout/vList3#4"/>
    <dgm:cxn modelId="{48AFFF06-E8F6-4A67-BA0C-689F59B10887}" type="presOf" srcId="{7C3D2AB8-4B77-4FC5-9983-1C68ADBE6B5B}" destId="{99B586EA-CA5B-4C69-9781-C031C35C3D14}" srcOrd="0" destOrd="0" presId="urn:microsoft.com/office/officeart/2005/8/layout/vList3#4"/>
    <dgm:cxn modelId="{D89D1483-287C-42D4-9E56-C83BF9B6A623}" srcId="{081A8213-1890-447C-B24A-E22A22ADD92E}" destId="{3F0BF610-8001-4DD2-B5A8-338954921897}" srcOrd="2" destOrd="0" parTransId="{666004BE-2FB8-4DD5-A624-7339259A58A8}" sibTransId="{BD2354B7-19CC-4BB8-B332-562985C3AC53}"/>
    <dgm:cxn modelId="{07DB8D05-1C79-4CD5-BD7B-120AC960D756}" srcId="{081A8213-1890-447C-B24A-E22A22ADD92E}" destId="{B613A66C-71A8-4C17-A1FE-D33122150F20}" srcOrd="0" destOrd="0" parTransId="{970C6646-9030-4759-BD9D-06C658BBF771}" sibTransId="{BB87174D-170F-4E7E-89B5-4C98F76002EB}"/>
    <dgm:cxn modelId="{A1A5A92D-7CBB-4940-A379-2355BC547E17}" srcId="{081A8213-1890-447C-B24A-E22A22ADD92E}" destId="{38799109-A434-49A9-9CD1-B47204044169}" srcOrd="4" destOrd="0" parTransId="{9AF4A212-D78C-4ECF-A5BD-B8D2DFDEC33F}" sibTransId="{9CA54987-0F47-4C92-B1C1-DAE755411063}"/>
    <dgm:cxn modelId="{D4F23976-F842-439B-BE77-1EF4479E0259}" srcId="{081A8213-1890-447C-B24A-E22A22ADD92E}" destId="{5AFE6783-75FB-4A55-80E2-C8F53B67CBD8}" srcOrd="3" destOrd="0" parTransId="{5E9FA058-A0C0-4DF7-BE0A-476F7D9CD12C}" sibTransId="{17FC3779-5999-46EC-A68B-A0C033015BD0}"/>
    <dgm:cxn modelId="{1FC52D32-60CC-4023-9EEC-E07A32EA0827}" srcId="{081A8213-1890-447C-B24A-E22A22ADD92E}" destId="{7C3D2AB8-4B77-4FC5-9983-1C68ADBE6B5B}" srcOrd="1" destOrd="0" parTransId="{324B0F93-F90E-4BA7-9AEE-2BAE11A3F78C}" sibTransId="{3F139A82-87B5-41C9-B355-20EB2DB41BA5}"/>
    <dgm:cxn modelId="{A07A92FE-0A88-400E-BC79-CA2BBF7C5595}" type="presOf" srcId="{081A8213-1890-447C-B24A-E22A22ADD92E}" destId="{76AA2917-9A65-4C82-BDE0-C677E20D3D30}" srcOrd="0" destOrd="0" presId="urn:microsoft.com/office/officeart/2005/8/layout/vList3#4"/>
    <dgm:cxn modelId="{A0E7D346-F48D-4829-866B-98528874B81B}" type="presParOf" srcId="{76AA2917-9A65-4C82-BDE0-C677E20D3D30}" destId="{2849170A-5821-4BBF-AF62-9E4DF9CCA762}" srcOrd="0" destOrd="0" presId="urn:microsoft.com/office/officeart/2005/8/layout/vList3#4"/>
    <dgm:cxn modelId="{691EBB65-EC19-4093-B1EB-25E54E7777F6}" type="presParOf" srcId="{2849170A-5821-4BBF-AF62-9E4DF9CCA762}" destId="{CEA6491C-2CBF-475B-8536-2A219295A3CB}" srcOrd="0" destOrd="0" presId="urn:microsoft.com/office/officeart/2005/8/layout/vList3#4"/>
    <dgm:cxn modelId="{CA274E42-7C6C-45EE-A1CC-4671485BD3BE}" type="presParOf" srcId="{2849170A-5821-4BBF-AF62-9E4DF9CCA762}" destId="{62978F23-F2E1-4B38-BC3B-E9A28FA992C2}" srcOrd="1" destOrd="0" presId="urn:microsoft.com/office/officeart/2005/8/layout/vList3#4"/>
    <dgm:cxn modelId="{65EC1FCF-3203-4131-9D28-A307BAF5F064}" type="presParOf" srcId="{76AA2917-9A65-4C82-BDE0-C677E20D3D30}" destId="{B1BEEE9B-7356-4579-8090-94922B7AD883}" srcOrd="1" destOrd="0" presId="urn:microsoft.com/office/officeart/2005/8/layout/vList3#4"/>
    <dgm:cxn modelId="{BFE6C08C-9465-4A07-A223-D5E3D64BEC6B}" type="presParOf" srcId="{76AA2917-9A65-4C82-BDE0-C677E20D3D30}" destId="{1E53633D-35F0-42C1-BD8E-A4FEC4877189}" srcOrd="2" destOrd="0" presId="urn:microsoft.com/office/officeart/2005/8/layout/vList3#4"/>
    <dgm:cxn modelId="{D263E6C7-32B4-4CBA-9D91-CA646DBE4CB5}" type="presParOf" srcId="{1E53633D-35F0-42C1-BD8E-A4FEC4877189}" destId="{7FC264BB-8D7C-4CB6-B884-87004BB33058}" srcOrd="0" destOrd="0" presId="urn:microsoft.com/office/officeart/2005/8/layout/vList3#4"/>
    <dgm:cxn modelId="{B5A1C429-CAD0-4EFC-8D14-6513FEE9E335}" type="presParOf" srcId="{1E53633D-35F0-42C1-BD8E-A4FEC4877189}" destId="{99B586EA-CA5B-4C69-9781-C031C35C3D14}" srcOrd="1" destOrd="0" presId="urn:microsoft.com/office/officeart/2005/8/layout/vList3#4"/>
    <dgm:cxn modelId="{DE2F9C2B-CEF9-4A98-B597-9BF73309FC59}" type="presParOf" srcId="{76AA2917-9A65-4C82-BDE0-C677E20D3D30}" destId="{B8ACDC51-EBA0-4757-AB54-03C53787D583}" srcOrd="3" destOrd="0" presId="urn:microsoft.com/office/officeart/2005/8/layout/vList3#4"/>
    <dgm:cxn modelId="{2BE9EA7F-10D2-4FAA-B4E2-9F4BBDC0DFC5}" type="presParOf" srcId="{76AA2917-9A65-4C82-BDE0-C677E20D3D30}" destId="{2DFDFAEC-3256-4184-9C5E-3ED55573D83D}" srcOrd="4" destOrd="0" presId="urn:microsoft.com/office/officeart/2005/8/layout/vList3#4"/>
    <dgm:cxn modelId="{3F3188D2-62F6-4828-BCBE-E94B223C43C6}" type="presParOf" srcId="{2DFDFAEC-3256-4184-9C5E-3ED55573D83D}" destId="{8C50819A-EBA0-409C-B18F-F7C8D628BDC9}" srcOrd="0" destOrd="0" presId="urn:microsoft.com/office/officeart/2005/8/layout/vList3#4"/>
    <dgm:cxn modelId="{0DCE2BE7-B353-4DE3-B7E5-32CB331B19DC}" type="presParOf" srcId="{2DFDFAEC-3256-4184-9C5E-3ED55573D83D}" destId="{2E52B255-1A60-4180-B6B1-6B5EC0248954}" srcOrd="1" destOrd="0" presId="urn:microsoft.com/office/officeart/2005/8/layout/vList3#4"/>
    <dgm:cxn modelId="{9C5310E8-7DB5-4D07-9A05-7C4944520450}" type="presParOf" srcId="{76AA2917-9A65-4C82-BDE0-C677E20D3D30}" destId="{7EF07AF0-D28E-4702-B80A-5F45A985D737}" srcOrd="5" destOrd="0" presId="urn:microsoft.com/office/officeart/2005/8/layout/vList3#4"/>
    <dgm:cxn modelId="{BC404ACB-DF73-447F-BAAA-76B028653A55}" type="presParOf" srcId="{76AA2917-9A65-4C82-BDE0-C677E20D3D30}" destId="{C3BBD3A0-FB70-429C-8019-60221DDB0D40}" srcOrd="6" destOrd="0" presId="urn:microsoft.com/office/officeart/2005/8/layout/vList3#4"/>
    <dgm:cxn modelId="{041E73D4-652E-4226-87BA-112F59527F8D}" type="presParOf" srcId="{C3BBD3A0-FB70-429C-8019-60221DDB0D40}" destId="{CFD74472-2294-4BA6-A201-23EC0D5B66E9}" srcOrd="0" destOrd="0" presId="urn:microsoft.com/office/officeart/2005/8/layout/vList3#4"/>
    <dgm:cxn modelId="{8C196E3B-4388-48F5-A397-C6AB56C1204C}" type="presParOf" srcId="{C3BBD3A0-FB70-429C-8019-60221DDB0D40}" destId="{4D7C4D17-053B-41DB-8D8C-DE400B2CD8F1}" srcOrd="1" destOrd="0" presId="urn:microsoft.com/office/officeart/2005/8/layout/vList3#4"/>
    <dgm:cxn modelId="{4E36B4E1-EB3F-4832-AA40-0D21C0CE805B}" type="presParOf" srcId="{76AA2917-9A65-4C82-BDE0-C677E20D3D30}" destId="{A95E7835-A364-4597-9E40-5FE77150E5F1}" srcOrd="7" destOrd="0" presId="urn:microsoft.com/office/officeart/2005/8/layout/vList3#4"/>
    <dgm:cxn modelId="{9182248D-67A5-4B5C-84B8-C72792873A8F}" type="presParOf" srcId="{76AA2917-9A65-4C82-BDE0-C677E20D3D30}" destId="{25027C8D-15BC-41C9-9094-A70DAE9C0072}" srcOrd="8" destOrd="0" presId="urn:microsoft.com/office/officeart/2005/8/layout/vList3#4"/>
    <dgm:cxn modelId="{A11A706C-59C3-4A38-AA2C-8182421579D1}" type="presParOf" srcId="{25027C8D-15BC-41C9-9094-A70DAE9C0072}" destId="{11E924BD-6DF7-41A3-9B8D-3A25DEF98A36}" srcOrd="0" destOrd="0" presId="urn:microsoft.com/office/officeart/2005/8/layout/vList3#4"/>
    <dgm:cxn modelId="{37D51693-42EB-4BF5-ABC5-3509C4E74E57}" type="presParOf" srcId="{25027C8D-15BC-41C9-9094-A70DAE9C0072}" destId="{E59E598C-A830-40CE-81C4-293C08443CA4}" srcOrd="1" destOrd="0" presId="urn:microsoft.com/office/officeart/2005/8/layout/vList3#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0A5E7E-BC5F-4513-86EE-DB0E480866FD}" type="datetimeFigureOut">
              <a:rPr lang="ru-RU"/>
              <a:pPr>
                <a:defRPr/>
              </a:pPr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FD2CE51-8B1C-4AE1-8224-D1CDD5E7E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287955-0A5A-4A64-AA4E-F1E6E1220065}" type="slidenum">
              <a:rPr lang="ru-RU" smtClean="0"/>
              <a:pPr/>
              <a:t>34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659A6-A4CF-4F9D-9143-40076D4553ED}" type="slidenum">
              <a:rPr lang="ru-RU" smtClean="0"/>
              <a:pPr/>
              <a:t>39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69F7-6DF5-40F9-9776-DC1D0C5C0A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4ACED-4746-4303-8DCC-FBE36FD6CE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9761C-AAE9-4226-958D-1CC015E2D3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FAD0-96C8-4033-B62F-02B5CADF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35D8-6ACF-4807-A15E-E62ECF1FB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EBAD2-AF1C-4C1A-9B87-067E33E92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D0095-5E0D-42F5-A295-98911222A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46E281-AEBB-42EA-A30A-E776E8D043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3F7F3-6968-4A0F-9AFB-36F1F1D348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13FFD-38A7-4C8C-8178-C38124A27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B6A3B-31E4-496D-9C81-43229FDCBC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1CB6E-B16D-412C-8A0D-D51B71C7AB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619CB0F6-51A2-47B4-9DD3-7ADF0C55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6C51AF6-B673-47D8-B5B1-DD73959D3C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  <p:sldLayoutId id="2147484095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7800"/>
            <a:ext cx="8001000" cy="51054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r>
              <a:rPr lang="ru-RU" sz="5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проекту решения Совета муниципального образования </a:t>
            </a:r>
            <a:b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«Родниковский муниципальный район» </a:t>
            </a:r>
            <a:b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исполнении районного бюджета за 2022 год»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ru-RU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7812"/>
            <a:ext cx="8382000" cy="9413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71500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lang="ru-RU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из этапов бюджетного процесса является исполнение бюджета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год начинается 1 января и завершается 31 декабря – соответствует календарному году.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Исполнением бюджета является: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комплекса мероприятий по обеспечению поступлений в бюджет;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 дефицита бюджета.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endParaRPr lang="ru-RU" sz="20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процессе исполнения бюджета участвуют: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органы исполнительной власти,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финансовые и налоговые органы,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кредитные учреждения, 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юридические и физические лица – плательщики налогов в бюджет, получатели бюджетных средств.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3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за 2022 год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377021" name="Group 189"/>
          <p:cNvGraphicFramePr>
            <a:graphicFrameLocks noGrp="1"/>
          </p:cNvGraphicFramePr>
          <p:nvPr>
            <p:ph type="tbl" idx="1"/>
          </p:nvPr>
        </p:nvGraphicFramePr>
        <p:xfrm>
          <a:off x="304800" y="1447800"/>
          <a:ext cx="8610599" cy="4359231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/>
                  </a:extLst>
                </a:gridCol>
                <a:gridCol w="16764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143000"/>
                <a:gridCol w="1142999"/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Утверждено на 2022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течении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3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первоначально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учетом внесенных изменений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731,5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869,5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+ 126,5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843,1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747,1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924,1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+ 165,5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860,6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2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 (профицит)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+ 39,0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341" name="Group 141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610599" cy="5322781"/>
        </p:xfrm>
        <a:graphic>
          <a:graphicData uri="http://schemas.openxmlformats.org/drawingml/2006/table">
            <a:tbl>
              <a:tblPr/>
              <a:tblGrid>
                <a:gridCol w="4571999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Налоговые и неналоговые доходы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164,9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176,5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Дотация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211,6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211,6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139,2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132,7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Субвенции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211,9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210,0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99,1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8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155,0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125,5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81,0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Доходы от возврата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Возврат остатков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-13,5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-13,5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ВСЕГО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869,5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843,1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97,0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Объем доходов в расчете на 1 жителя (руб.)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27 352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26 523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3606" name="Прямоугольник 2"/>
          <p:cNvSpPr>
            <a:spLocks noChangeArrowheads="1"/>
          </p:cNvSpPr>
          <p:nvPr/>
        </p:nvSpPr>
        <p:spPr bwMode="auto">
          <a:xfrm>
            <a:off x="1143000" y="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Исполнение районного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бюджета 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по доходам </a:t>
            </a:r>
            <a:endParaRPr lang="ru-RU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2022  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доходов районного бюджета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2022  год 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51054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районного бюджета состоят из налоговых и неналоговых доходов, а также безвозмездных поступлений из других бюджетов бюджетной системы Российской Федерации. По итогам исполнения бюджета за 2022 год доля налоговых доходов составила 15%, неналоговых доходов – 6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%, безвозмездных поступлений –79 % в общем объеме доходов районного бюджета. </a:t>
            </a:r>
            <a:endParaRPr lang="ru-RU" sz="16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763000" cy="11398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налоговым доходам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2022 год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304800" y="1143000"/>
          <a:ext cx="845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5105400"/>
            <a:ext cx="8686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налоговых доходов наибольший удельный вес занимают поступления от налога на доходы физических лиц – 79,1%, налоги на совокупный доход – 10,4%, акцизов – 7,3%, государственная пошлина−3,2%. </a:t>
            </a:r>
            <a:endParaRPr lang="ru-RU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458200" cy="10175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неналоговым доходам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2022 год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</p:nvPr>
        </p:nvGraphicFramePr>
        <p:xfrm>
          <a:off x="533400" y="1295400"/>
          <a:ext cx="8001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60198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Неналоговые доходы исполнены в сумме 54 млн.  руб. или 100,4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 к годовым назначениям.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b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2022 году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4102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Значимыми для районного бюджета продолжают оставаться безвозмездные поступления из областного бюджета, объем которых в 2022 году составил 581,5 млн. руб.</a:t>
            </a: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04800" y="1371600"/>
          <a:ext cx="8686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расходов районного бюджета  за 2022 год</a:t>
            </a:r>
            <a:b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разделам  классификации расходов бюджетов</a:t>
            </a:r>
            <a:b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effectLst/>
              </a:rPr>
              <a:t>                                            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(млн. руб.)</a:t>
            </a:r>
            <a:r>
              <a:rPr lang="ru-RU" sz="2000" b="1" dirty="0" smtClean="0">
                <a:solidFill>
                  <a:srgbClr val="0000FF"/>
                </a:solidFill>
                <a:effectLst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effectLst/>
              </a:rPr>
            </a:br>
            <a:endParaRPr lang="ru-RU" sz="2000" b="1" dirty="0" smtClean="0">
              <a:solidFill>
                <a:srgbClr val="0000FF"/>
              </a:solidFill>
              <a:effectLst/>
            </a:endParaRPr>
          </a:p>
        </p:txBody>
      </p:sp>
      <p:graphicFrame>
        <p:nvGraphicFramePr>
          <p:cNvPr id="443486" name="Group 94"/>
          <p:cNvGraphicFramePr>
            <a:graphicFrameLocks noGrp="1"/>
          </p:cNvGraphicFramePr>
          <p:nvPr>
            <p:ph type="tbl" idx="1"/>
          </p:nvPr>
        </p:nvGraphicFramePr>
        <p:xfrm>
          <a:off x="152400" y="1437330"/>
          <a:ext cx="8839200" cy="5130323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524000">
                  <a:extLst>
                    <a:ext uri="{9D8B030D-6E8A-4147-A177-3AD203B41FA5}"/>
                  </a:extLst>
                </a:gridCol>
              </a:tblGrid>
              <a:tr h="684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0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9906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районного бюджета  </a:t>
            </a:r>
            <a:b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за 2022 год                           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" y="1066800"/>
          <a:ext cx="8839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" y="5029201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структуре расходов районного бюджета преобладают бюджетные ассигнования на отрасли социальной сферы – 74,0 %, в том числе на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– 58,7 %, культуру и кинематографию –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9,9 %, физическую культуру и спорт – 3,3 %, социальную политику – 1,4 %.</a:t>
            </a:r>
            <a:r>
              <a:rPr lang="ru-RU" sz="16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национальную экономику составили 5,4 %, общегосударственные вопросы – 12,2 %, жилищно-коммунальное хозяйство – 8,7 %, от общего объема расходов  бюджета Родниковского муниципального района за 2022 год.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1371600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Родниковского района!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76400"/>
            <a:ext cx="8686800" cy="4800600"/>
          </a:xfrm>
        </p:spPr>
        <p:txBody>
          <a:bodyPr>
            <a:noAutofit/>
          </a:bodyPr>
          <a:lstStyle/>
          <a:p>
            <a:pPr marL="288000" indent="45720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Данный материал подготовлен в целях ознакомления с основными показателями исполнения районного бюджета за 2022 год.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 – это этап бюджетного процесса, который начинается с момента утверждения решения о бюджете представительным органом местного самоуправления района и продолжается в течение финансового года. 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Представленная  информация вам  составит представление об основных показателях социально-экономического развития района за 2022 год, об источниках формирования доходов районного бюджета и направлениях расходования бюджетных средств.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088187" cy="57626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в расчете 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 жителя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1052513"/>
            <a:ext cx="3124200" cy="3475037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</p:txBody>
      </p:sp>
      <p:graphicFrame>
        <p:nvGraphicFramePr>
          <p:cNvPr id="447540" name="Group 52"/>
          <p:cNvGraphicFramePr>
            <a:graphicFrameLocks noGrp="1"/>
          </p:cNvGraphicFramePr>
          <p:nvPr>
            <p:ph sz="half" idx="2"/>
          </p:nvPr>
        </p:nvGraphicFramePr>
        <p:xfrm>
          <a:off x="304801" y="1200159"/>
          <a:ext cx="8229600" cy="4006469"/>
        </p:xfrm>
        <a:graphic>
          <a:graphicData uri="http://schemas.openxmlformats.org/drawingml/2006/table">
            <a:tbl>
              <a:tblPr/>
              <a:tblGrid>
                <a:gridCol w="6718298">
                  <a:extLst>
                    <a:ext uri="{9D8B030D-6E8A-4147-A177-3AD203B41FA5}"/>
                  </a:extLst>
                </a:gridCol>
                <a:gridCol w="1511302">
                  <a:extLst>
                    <a:ext uri="{9D8B030D-6E8A-4147-A177-3AD203B41FA5}"/>
                  </a:extLst>
                </a:gridCol>
              </a:tblGrid>
              <a:tr h="539294"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 показателя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663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районного бюджета в расчете на одного жителя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27,072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8759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293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84526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культуру и кинематографию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03215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социальную политику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9124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физическую культуру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34628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содержание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7534" name="Rectangle 46"/>
          <p:cNvSpPr>
            <a:spLocks noChangeArrowheads="1"/>
          </p:cNvSpPr>
          <p:nvPr/>
        </p:nvSpPr>
        <p:spPr bwMode="auto">
          <a:xfrm flipH="1">
            <a:off x="7315200" y="457200"/>
            <a:ext cx="14351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 тыс. руб.)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0"/>
            <a:ext cx="88392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ctr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Перечень муниципальных программ  Родниковского муниципального района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граждан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качественным жильем и услугами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коммунального хозяйства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  физической культуры и спорта 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Реализация молодежной политики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Экономическое развитие и инновационная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Совершенствование органов местного 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самоуправления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 2"/>
              <a:buChar char="P"/>
              <a:defRPr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Охрана земель и окружающей среды</a:t>
            </a:r>
            <a:endParaRPr lang="ru-RU" alt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457200" algn="just" defTabSz="800100">
              <a:lnSpc>
                <a:spcPct val="114000"/>
              </a:lnSpc>
              <a:spcAft>
                <a:spcPts val="0"/>
              </a:spcAft>
              <a:defRPr/>
            </a:pPr>
            <a:endParaRPr lang="ru-RU" alt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457200" algn="just" defTabSz="800100">
              <a:lnSpc>
                <a:spcPct val="1140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в рамках муниципальных программ составили 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824,3 </a:t>
            </a:r>
            <a:r>
              <a:rPr lang="ru-RU" alt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что составляет  95,8 % общего объема расходов районного бюджета.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муниципальным программам за 2022 год</a:t>
            </a:r>
            <a:r>
              <a:rPr lang="ru-RU" sz="3100" b="1" dirty="0" smtClean="0">
                <a:solidFill>
                  <a:srgbClr val="0000FF"/>
                </a:solidFill>
              </a:rPr>
              <a:t/>
            </a:r>
            <a:br>
              <a:rPr lang="ru-RU" sz="3100" b="1" dirty="0" smtClean="0">
                <a:solidFill>
                  <a:srgbClr val="0000FF"/>
                </a:solidFill>
              </a:rPr>
            </a:br>
            <a:endParaRPr lang="ru-RU" sz="3100" b="1" dirty="0" smtClean="0">
              <a:solidFill>
                <a:srgbClr val="0000FF"/>
              </a:solidFill>
            </a:endParaRPr>
          </a:p>
        </p:txBody>
      </p:sp>
      <p:graphicFrame>
        <p:nvGraphicFramePr>
          <p:cNvPr id="452684" name="Group 76"/>
          <p:cNvGraphicFramePr>
            <a:graphicFrameLocks noGrp="1"/>
          </p:cNvGraphicFramePr>
          <p:nvPr>
            <p:ph type="tbl" idx="1"/>
          </p:nvPr>
        </p:nvGraphicFramePr>
        <p:xfrm>
          <a:off x="152400" y="1295400"/>
          <a:ext cx="8839200" cy="5459894"/>
        </p:xfrm>
        <a:graphic>
          <a:graphicData uri="http://schemas.openxmlformats.org/drawingml/2006/table">
            <a:tbl>
              <a:tblPr/>
              <a:tblGrid>
                <a:gridCol w="4261757">
                  <a:extLst>
                    <a:ext uri="{9D8B030D-6E8A-4147-A177-3AD203B41FA5}"/>
                  </a:extLst>
                </a:gridCol>
                <a:gridCol w="1578429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  <a:gridCol w="1499507">
                  <a:extLst>
                    <a:ext uri="{9D8B030D-6E8A-4147-A177-3AD203B41FA5}"/>
                  </a:extLst>
                </a:gridCol>
              </a:tblGrid>
              <a:tr h="694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 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граждан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02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качественным жильем и услугами жилищно-коммунального хозяйства населения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 и спорта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молодежной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64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Экономическое развитие и инновационная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64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3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земель и окружающей среды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основе муниципальных программ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3400" y="685800"/>
            <a:ext cx="80772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постановлением администрации муниципального образования «Родниковский муниципальный район» от 30.09.2013 №1246 «Об утверждении порядка проведения оценки эффективности реализации муниципальных программ Родниковского муниципального района»  ежегодно проводится анализ эффективности реализации программ.</a:t>
            </a:r>
            <a:endParaRPr lang="ru-RU" dirty="0" smtClean="0">
              <a:solidFill>
                <a:srgbClr val="0000FF"/>
              </a:solidFill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реализации муниципальных программ за 2022 год выявил, что по сравнению с отчетными периодами прошедших лет качество планирования значений целевых показателей значительно улучшилось.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По итогам оценки эффективности реализации муниципальных программ в 2022 году можно отметить, что взаимосвязь целей муниципальных программ и задач подпрограмм достигнута. По результатам  оценки эффективности все (100%) муниципальных программы признаны эффективными муниципальными программами.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BalakirevaNG\Downloads\F3GLabykNk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762000"/>
            <a:ext cx="2171700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32098" name="Rectangle 2"/>
          <p:cNvSpPr>
            <a:spLocks noGrp="1"/>
          </p:cNvSpPr>
          <p:nvPr>
            <p:ph type="title"/>
          </p:nvPr>
        </p:nvSpPr>
        <p:spPr>
          <a:xfrm>
            <a:off x="5105400" y="762000"/>
            <a:ext cx="3810000" cy="1905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Родниковского муниципального района» </a:t>
            </a:r>
            <a:b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477 млн.руб.</a:t>
            </a:r>
            <a: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400" y="2438401"/>
          <a:ext cx="8839201" cy="4038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9571"/>
                <a:gridCol w="1999630"/>
              </a:tblGrid>
              <a:tr h="76248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подпрограмм</a:t>
                      </a:r>
                      <a:endParaRPr lang="ru-RU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</a:t>
                      </a:r>
                      <a:r>
                        <a:rPr lang="ru-RU" sz="14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(млн.руб.)</a:t>
                      </a:r>
                      <a:endParaRPr lang="ru-RU" sz="14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8169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Дошкольное образование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167,4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10051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Общее образование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196,0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74570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Дополнительное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образование и воспитание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детей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21,3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81695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Выявление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и поддержка одаренных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детей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52800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Обеспечение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функционирования системы образования Родниковского муниципального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29,9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52800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Патриотическое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воспитание детей и молодежи Родниковского муниципального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района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0,3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69704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Обеспечение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пожарной безопасности образовательных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учреждений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2,6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52800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Развитие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, сохранение и укрепление материально - технической базы  муниципальных учреждений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образования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59,4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8" name="Picture 3" descr="U:\Отдел экономики\Доклад Главы за 2020 г\Доклад Главы-2020-образование\открытие Каминской СШ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667000" cy="192677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0"/>
            <a:ext cx="8153400" cy="364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indent="449263" algn="just"/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/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рамках реализации мероприятий  подпрограммы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smtClean="0">
                <a:solidFill>
                  <a:srgbClr val="0000FF"/>
                </a:solidFill>
                <a:latin typeface="Times New Roman"/>
              </a:rPr>
              <a:t>Общее образование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 осуществлялись следующие р</a:t>
            </a:r>
            <a:r>
              <a:rPr lang="ru-RU" sz="1600" baseline="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асходы:</a:t>
            </a: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создание в общеобразовательных организациях (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Сосновская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СШ имени М.Я.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Бредова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Парская СШ) Центров образования цифрового и гуманитарного профилей «Точка роста» -  5,0 млн. руб.;</a:t>
            </a: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организацию бесплатного горячего питания обучающихся, получающих начальное общее образование – 12,4 млн. руб.;</a:t>
            </a: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ежемесячное денежное вознаграждение за классное руководство педагогическим работникам – 9,9 млн. руб.;</a:t>
            </a:r>
          </a:p>
          <a:p>
            <a:pPr indent="449263" algn="just" eaLnBrk="0" hangingPunct="0">
              <a:lnSpc>
                <a:spcPct val="114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создание условий для занятий физической культурой и спортом в рамках реализации Регионального проекта "Успех каждого ребенка" – 4,3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C:\Users\BalakirevaNG\Downloads\площадка_сверху_рр-sca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733800"/>
            <a:ext cx="2220236" cy="164002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027" name="Picture 3" descr="C:\Users\BalakirevaNG\Downloads\JOAgyDZftxpH6srJ0kxAWoShGFqW6kSbjivcqmG2kFtPBDOeTASzy1XZk3MgG4ASN2Yz0V8TIPTvqR_0jpGTpa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181600"/>
            <a:ext cx="2062162" cy="13747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2050" name="Picture 2" descr="C:\Users\BalakirevaNG\Downloads\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1" y="3429000"/>
            <a:ext cx="2513814" cy="1676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2051" name="Picture 3" descr="C:\Users\BalakirevaNG\Downloads\t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5029200"/>
            <a:ext cx="2438543" cy="162620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alakirevaNG\Downloads\DSC_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5181600"/>
            <a:ext cx="2514600" cy="1676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228600" y="228600"/>
            <a:ext cx="86106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реализацию мероприятий по укреплению пожарной безопасности образовательных организаций  направлено 2,6 млн. руб. бюджетных средств.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/>
              </a:rPr>
              <a:t>На исполнение мероприятий подпрограммы «Развитие, сохранение и укрепление материально - технической базы  муниципальных учреждений образования» потрачено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59,4 млн. руб. (в 2021</a:t>
            </a:r>
            <a:r>
              <a:rPr lang="ru-RU" sz="1400" dirty="0" smtClean="0"/>
              <a:t> - </a:t>
            </a:r>
            <a:r>
              <a:rPr lang="ru-RU" sz="1400" dirty="0" smtClean="0">
                <a:solidFill>
                  <a:srgbClr val="0000FF"/>
                </a:solidFill>
                <a:latin typeface="Times New Roman"/>
              </a:rPr>
              <a:t>12,4 млн. руб.)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содержания зданий и сооружений муниципальных образовательных организаций, обустройство прилегающих к ним территорий  - 5,4 млн. руб.;</a:t>
            </a:r>
          </a:p>
          <a:p>
            <a:pPr lvl="0" indent="449263" algn="just" eaLnBrk="0" hangingPunct="0">
              <a:buFontTx/>
              <a:buChar char="-"/>
            </a:pP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исполнение судебных актов по искам к муниципальному потрачено 2,5 млн. руб. (оснащены помещения для оказания первичной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медикосанитарной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помощи в двух городских школах СШ №№2 и 3 и в пяти дошкольных учреждениях);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установку видеонаблюдения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потрачено 0,7 млн. руб.; </a:t>
            </a:r>
          </a:p>
          <a:p>
            <a:pPr indent="449263" algn="just" eaLnBrk="0" hangingPunct="0">
              <a:buFontTx/>
              <a:buChar char="-"/>
            </a:pP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капитальный ремонт объектов дошкольного образования в рамках реализации социально значимого проекта "Создание безопасных условий пребывания в дошкольных образовательных организациях, дошкольных группах в муниципальных общеобразовательных организациях" – 23,8 млн. руб. (ремонтные работы проводились в 11 дошкольных учреждениях и 1 начальная школа – детский сад);</a:t>
            </a:r>
          </a:p>
          <a:p>
            <a:pPr indent="449263" algn="just" eaLnBrk="0" hangingPunct="0">
              <a:buFontTx/>
              <a:buChar char="-"/>
            </a:pP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территорий муниципальных дошкольных образовательных организаций – 20,3 млн. руб., в том числе за счет средств межбюджетных трансфертов из областного бюджета 17,3 млн. руб. (работы по благоустройству проведены в 15 дошкольных учреждениях);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укрепление материально-технической базы муниципальных образовательных организаций района в рамках реализации наказов избирателей депутатам Ивановской областной Думы направлено бюджетных средств - 2,0 млн. руб.;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BalakirevaNG\Downloads\2xkV4msO-OE.jpg"/>
          <p:cNvPicPr>
            <a:picLocks noChangeAspect="1" noChangeArrowheads="1"/>
          </p:cNvPicPr>
          <p:nvPr/>
        </p:nvPicPr>
        <p:blipFill>
          <a:blip r:embed="rId3" cstate="print"/>
          <a:srcRect l="20834"/>
          <a:stretch>
            <a:fillRect/>
          </a:stretch>
        </p:blipFill>
        <p:spPr bwMode="auto">
          <a:xfrm>
            <a:off x="6248400" y="4635461"/>
            <a:ext cx="2514600" cy="209420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800600"/>
            <a:ext cx="2666999" cy="17793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858000" cy="13716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поддержка граждан Родниковского муниципального района»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- 13,0 млн.руб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377805"/>
          <a:ext cx="8305800" cy="3100995"/>
        </p:xfrm>
        <a:graphic>
          <a:graphicData uri="http://schemas.openxmlformats.org/drawingml/2006/table">
            <a:tbl>
              <a:tblPr/>
              <a:tblGrid>
                <a:gridCol w="5590443">
                  <a:extLst>
                    <a:ext uri="{9D8B030D-6E8A-4147-A177-3AD203B41FA5}"/>
                  </a:extLst>
                </a:gridCol>
                <a:gridCol w="2715357">
                  <a:extLst>
                    <a:ext uri="{9D8B030D-6E8A-4147-A177-3AD203B41FA5}"/>
                  </a:extLst>
                </a:gridCol>
              </a:tblGrid>
              <a:tr h="634948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71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Родниковского района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950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Организация отдыха и оздоровления детей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589">
                <a:tc>
                  <a:txBody>
                    <a:bodyPr/>
                    <a:lstStyle/>
                    <a:p>
                      <a:pPr marL="46038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Профилактика социального неблагополучия семей с детьми, защита прав и интересов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21999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Забота и поддержка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520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Кадры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8509">
            <a:off x="6365438" y="1377294"/>
            <a:ext cx="2362200" cy="182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/>
          <a:srcRect l="6055" r="7912"/>
          <a:stretch>
            <a:fillRect/>
          </a:stretch>
        </p:blipFill>
        <p:spPr bwMode="auto">
          <a:xfrm rot="21183425">
            <a:off x="357268" y="1288329"/>
            <a:ext cx="2514600" cy="193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M:\ГОДОВЫЕ ОТЧЕТЫ\Годовые отчеты за 2019 год\Район\бюджет для граждан\2019 для граждан\2020 ФОТО для экономики\_DSC26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1600200"/>
            <a:ext cx="2847892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57200" y="228600"/>
            <a:ext cx="8382000" cy="654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мероприятия подпрограммы «Дети Родниковского района» потрачено 7,5 млн. руб., из нее:</a:t>
            </a:r>
          </a:p>
          <a:p>
            <a:pPr lvl="0" indent="449263" algn="just"/>
            <a:r>
              <a:rPr lang="ru-RU" sz="1550" dirty="0" smtClean="0">
                <a:solidFill>
                  <a:srgbClr val="0000FF"/>
                </a:solidFill>
              </a:rPr>
              <a:t> </a:t>
            </a: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-предоставление льготного питания </a:t>
            </a:r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отдельным категориям </a:t>
            </a: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 муниципальных общеобразовательных организаций – 0,6 млн. руб.;</a:t>
            </a:r>
            <a:endParaRPr kumimoji="0" lang="ru-RU" sz="155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выплата компенсации части родительской платы за содержание ребенка в дошкольном образовательном учреждении в сумме 4,6 млн. руб., в том числе для многодетных семей 1,0 млн. руб.;</a:t>
            </a:r>
          </a:p>
          <a:p>
            <a:pPr lvl="0" indent="449263" algn="just" eaLnBrk="0" hangingPunct="0">
              <a:buFontTx/>
              <a:buChar char="-"/>
            </a:pPr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предоставление жилых помещений детям-сиротам и детям, оставшимся без попечения родителей, лицам из их числа  - 2,2 млн. руб.;</a:t>
            </a:r>
          </a:p>
          <a:p>
            <a:pPr lvl="0" indent="449263" algn="just" eaLnBrk="0" hangingPunct="0">
              <a:buFontTx/>
              <a:buChar char="-"/>
            </a:pPr>
            <a:endParaRPr lang="ru-RU" sz="155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 «Забота и поддержка» объем расходов  - 1,7 млн. руб.: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граждан, проживающих на территории муниципального образования "Родниковский муниципальный район", льготными лекарственными препаратами - 0,2 млн. руб.;</a:t>
            </a:r>
            <a:endParaRPr kumimoji="0" lang="ru-RU" sz="155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оказание материальной помощи гражданам, оказавшимся в трудной жизненной ситуации в сумме 0,4 млн. руб.;</a:t>
            </a:r>
            <a:endParaRPr kumimoji="0" lang="ru-RU" sz="155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выплаты гражданам, имеющим звание «Почетный гражданин Родниковского района» составили 1,1 млн. руб.;</a:t>
            </a:r>
          </a:p>
          <a:p>
            <a:pPr lvl="0" indent="449263" algn="just" eaLnBrk="0" hangingPunct="0"/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выплаты 15 участникам подпрограмма "Кадры" потрачено 1,0 млн. руб. бюджетных средств,</a:t>
            </a:r>
            <a:r>
              <a:rPr kumimoji="0" lang="ru-RU" sz="155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том числе:</a:t>
            </a:r>
          </a:p>
          <a:p>
            <a:pPr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единовременную денежную выплату (подъемные) специалистам 160,2 тыс. руб.;</a:t>
            </a:r>
          </a:p>
          <a:p>
            <a:pPr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доплату к заработной плате – 556,7 тыс. руб.;</a:t>
            </a:r>
          </a:p>
          <a:p>
            <a:pPr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выплату денежной компенсации за содержание жилых помещений – 160,0 тыс. руб.</a:t>
            </a:r>
          </a:p>
          <a:p>
            <a:pPr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денежную выплату специалистам, прибывшим из другой местности, при первичном трудоустройстве в учреждения социальной сферы – 36,0 тыс. руб.;</a:t>
            </a:r>
          </a:p>
          <a:p>
            <a:pPr hangingPunct="0"/>
            <a:r>
              <a:rPr lang="ru-RU" sz="155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организацию целевой подготовки педагогов для работы в муниципальных образовательных организациях 46,2 тыс.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3352799"/>
          <a:ext cx="8839200" cy="2754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8463">
                  <a:extLst>
                    <a:ext uri="{9D8B030D-6E8A-4147-A177-3AD203B41FA5}"/>
                  </a:extLst>
                </a:gridCol>
                <a:gridCol w="1550737">
                  <a:extLst>
                    <a:ext uri="{9D8B030D-6E8A-4147-A177-3AD203B41FA5}"/>
                  </a:extLst>
                </a:gridCol>
              </a:tblGrid>
              <a:tr h="799057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58258">
                <a:tc>
                  <a:txBody>
                    <a:bodyPr/>
                    <a:lstStyle/>
                    <a:p>
                      <a:pPr marL="108000" rtl="0"/>
                      <a:r>
                        <a:rPr lang="ru-RU" sz="16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Модернизация объектов коммунальной инфраструктуры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322823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Устойчивое развитие сельских территорий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27521">
                <a:tc>
                  <a:txBody>
                    <a:bodyPr/>
                    <a:lstStyle/>
                    <a:p>
                      <a:pPr marL="108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содержания муниципального жилищного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/>
                </a:extLst>
              </a:tr>
              <a:tr h="415886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газификации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15886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Переселение граждан из аварийного жилищного фонда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200" y="1671638"/>
            <a:ext cx="2249127" cy="145256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28194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«Обеспечение качественным жильем и услугами жилищно-коммунального хозяйства населения Родниковского муниципального района»  –      43,8 млн.руб. </a:t>
            </a:r>
            <a: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ru-RU" sz="14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52400"/>
            <a:ext cx="2361127" cy="1676400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b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spc="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838200"/>
          <a:ext cx="8458200" cy="563879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362200"/>
                <a:gridCol w="6096000"/>
              </a:tblGrid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поступающие в бюджет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выплачиваемые из бюджета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расходов бюджета над его доходами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2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доходов бюджета над его расходами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Бюджетная система Российской Федерации </a:t>
                      </a: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7346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обязательства, возникающие из государственных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Российской Федерацией или субъектом Российской Федерации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2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программа Родниковского муниципального района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 «Родниковский муниципальный район»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4800" y="762000"/>
            <a:ext cx="8534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мероприятия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«Обеспечение качественным жильем и услугами жилищно-коммунального хозяйства населения Родниковского муниципального района» </a:t>
            </a:r>
            <a:endParaRPr kumimoji="0" lang="en-US" sz="1600" i="0" u="none" strike="noStrike" cap="none" normalizeH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по модернизации объектов коммунальной инфраструктуры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сумме 7,5 млн. руб. (котельная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 Сосновец, водопровод в д. </a:t>
            </a:r>
            <a:r>
              <a:rPr kumimoji="0" lang="ru-RU" sz="1600" b="0" i="0" u="none" strike="noStrike" cap="none" normalizeH="0" dirty="0" err="1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Котиха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на строительство распределительного газопровода для газификации улиц с. Каминский, 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Цепочкино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Скрылово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Иваниха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Горкино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Юдинка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Тушиха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Тезинка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Кощеево израсходовано  36,1 млн. руб. бюджетных средств;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ремонт муниципального жилищного фонда и его содержания до заселения израсходовано 9,9 млн. руб.;</a:t>
            </a:r>
          </a:p>
          <a:p>
            <a:pPr algn="just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подпрограммы "Переселение граждан из аварийного жилищного фонда« - 1,0 млн. руб.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https://i.mycdn.me/i?r=AyH4iRPQ2q0otWIFepML2LxRkMm4YjH1axw0HvkdVxahQ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i.mycdn.me/i?r=AyH4iRPQ2q0otWIFepML2LxRtQU8CoPzCHQ-9znLmRKP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rodnikovskij-rabochij.ru/wp-content/uploads/2018/09/DC2MxjeXYAA28Kd.jpg-large-520x2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4267200"/>
            <a:ext cx="4953000" cy="23336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7414" name="AutoShape 6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EJ5k3uhXUAMpaXK.jpg"/>
          <p:cNvPicPr>
            <a:picLocks noChangeAspect="1"/>
          </p:cNvPicPr>
          <p:nvPr/>
        </p:nvPicPr>
        <p:blipFill>
          <a:blip r:embed="rId3" cstate="print"/>
          <a:srcRect r="21781"/>
          <a:stretch>
            <a:fillRect/>
          </a:stretch>
        </p:blipFill>
        <p:spPr>
          <a:xfrm>
            <a:off x="990600" y="4267200"/>
            <a:ext cx="2790133" cy="2378357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/>
          </p:cNvSpPr>
          <p:nvPr>
            <p:ph type="title"/>
          </p:nvPr>
        </p:nvSpPr>
        <p:spPr>
          <a:xfrm>
            <a:off x="3657600" y="152400"/>
            <a:ext cx="4800600" cy="1752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Родниковского муниципального района» 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110,2 млн.руб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2020546"/>
          <a:ext cx="8458200" cy="4379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769"/>
                <a:gridCol w="1590431"/>
              </a:tblGrid>
              <a:tr h="8775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322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досуга и обеспечение услугами организаций культуры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36,3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04494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библиотечного обслуживания населения, комплектование и обеспечение сохранности книжных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фондов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20,6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26510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 детей в сфере культуры и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искусства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20357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деятельности отрасли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565931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сохранение и укрепление материально-технической базы муниципальных учреждений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19,9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95453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Социально-значимые </a:t>
                      </a:r>
                      <a:r>
                        <a:rPr lang="ru-RU" sz="1600" b="0" i="1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общерайонные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мероприятия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20357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Информационная среда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6386" name="Picture 2" descr="http://rodnikovskij-rabochij.ru/wp-content/uploads/2016/12/%D0%BD%D0%B4%D0%BC-520x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3352800" cy="1579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304800"/>
            <a:ext cx="86868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рамках подпрограммы «Развитие, сохранение и укрепление материально-технической базы муниципальных учреждений культуры» произведены  расходы в сумме 19,9 млн. руб., в том числе: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капитальный ремонт, ремонт учреждений культуры 1,7 млн. руб.;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устройство водоснабжения и водоотведения учреждений культуры 357,4 тыс. руб.;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укрепление материально-технической базы муниципальных учреждений культуры – 1,1 млн. руб.;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обеспечение развития и укрепления материально-технической базы домов культуры в населенных пунктах с числом жителей до 50 тысяч человек -1,6 млн. руб. (текущий ремонт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Парского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СДК).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мероприятий Регионального проекта "Культурная среда" потрачено 15,0 млн. руб.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обеспечение учреждений культуры специализированным автотранспортом для обслуживания населения, в том числе сельского населения 7,6 млн. руб.;</a:t>
            </a:r>
          </a:p>
          <a:p>
            <a:pPr indent="457200"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модернизацию муниципальных детских школ искусств по видам искусств 7,4 млн. руб.</a:t>
            </a:r>
          </a:p>
          <a:p>
            <a:pPr hangingPunct="0"/>
            <a:endParaRPr lang="ru-RU" dirty="0"/>
          </a:p>
        </p:txBody>
      </p:sp>
      <p:sp>
        <p:nvSpPr>
          <p:cNvPr id="15362" name="AutoShape 2" descr="https://pbs.twimg.com/media/DqGCm6qWkAAYcX4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09" name="Picture 1" descr="C:\Users\BalakirevaNG\Downloads\wRN43l9PMP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4724400"/>
            <a:ext cx="2628141" cy="175140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5122" name="Picture 2" descr="C:\Users\BalakirevaNG\Downloads\1 (1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191000"/>
            <a:ext cx="3167495" cy="178108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5123" name="Picture 3" descr="C:\Users\BalakirevaNG\Downloads\дк-1536x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4572000"/>
            <a:ext cx="2857500" cy="1905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914401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2022 году при реализации муниципальных программ «Развитие образования Родниковского муниципального района» и «Развитие культуры Родниковского муниципального района» была продолжена реализация майских Указов Президента Российской Федерации, направленные на поэтапное повышение заработной платы педагогическим работникам  детских садов, школ, учреждений дополнительного образования  и специалистам учреждений культуры.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заработной платы педагогическим работникам  детских садов, школ осуществлялось из средств субвенции областного бюджета, выделяемой бюджету Родниковского муниципального района на финансовое обеспечение государственных гарантий реализации прав на получение общедоступного и бесплатного дошкольного образования начального общего, основного общего, среднего общего образования в муниципальных образовательных организациях, обеспечение дополнительного образования в муниципальных общеобразовательных организациях, включая расходы на оплату труда, приобретение учебников и учебных пособий, средств обучения, игр и игрушек.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повышение заработной платы педагогическим работникам учреждений дополнительного образования  и специалистам учреждений культуры было направлено 23,7 млн. руб., из нее за счет средств  областного бюджета 21,9 млн. руб. и средств местного бюджета – 1,8 млн. руб.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610600" cy="1447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реализации Майских указов Президента Российской Федерации по повышению заработной платы отдельным категориям работников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990600"/>
          <a:ext cx="8724000" cy="5519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810">
                  <a:extLst>
                    <a:ext uri="{9D8B030D-6E8A-4147-A177-3AD203B41FA5}"/>
                  </a:extLst>
                </a:gridCol>
                <a:gridCol w="687290"/>
                <a:gridCol w="687290"/>
                <a:gridCol w="687290"/>
                <a:gridCol w="687290"/>
                <a:gridCol w="687290">
                  <a:extLst>
                    <a:ext uri="{9D8B030D-6E8A-4147-A177-3AD203B41FA5}"/>
                  </a:extLst>
                </a:gridCol>
                <a:gridCol w="687290"/>
                <a:gridCol w="687290"/>
                <a:gridCol w="687290"/>
                <a:gridCol w="687290"/>
                <a:gridCol w="687290"/>
                <a:gridCol w="687290"/>
              </a:tblGrid>
              <a:tr h="497521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работников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 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80843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</a:t>
                      </a:r>
                      <a:r>
                        <a:rPr lang="ru-RU" sz="11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9 214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18 243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19 914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21 398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25 702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26 741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40621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14 342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17 820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18 443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19 810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22 050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24 717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27 418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29 282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18 362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19 058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20 705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20 541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21 199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22 519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25 194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29 212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32 181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14 011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16 630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18 323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20 599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22 292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23 506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26 261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30 086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29 300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585627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культуры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7 345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13 354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11 930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11 673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16 274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22 566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23 728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23 986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26 017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752949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по району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13 338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15 293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16 174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15 945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17 412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19 669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22 032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25 640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27 794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30 903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Родниковского муниципального района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 27,6 млн. руб.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81000" y="1050398"/>
          <a:ext cx="8534400" cy="3458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6199"/>
                <a:gridCol w="1698201"/>
              </a:tblGrid>
              <a:tr h="8561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мероприятий  программы</a:t>
                      </a:r>
                      <a:endParaRPr lang="ru-RU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физкультурно-оздоровительного комплекса «Родники - Арена»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стадиона «Труд»</a:t>
                      </a:r>
                    </a:p>
                    <a:p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7,8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15442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стадиона «Светоч»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Мероприятия, по поддержке спортивных команд, участвующих в Чемпионатах Ивановской области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91088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и проведение массовых спортивных мероприятий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3314" name="Picture 2" descr="C:\Users\BalakirevaNG\Downloads\6VGE6Ret8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724400"/>
            <a:ext cx="2590800" cy="172652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3315" name="Picture 3" descr="C:\Users\BalakirevaNG\Downloads\nmUObPiH5O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800600"/>
            <a:ext cx="2780629" cy="185302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3316" name="Picture 4" descr="C:\Users\BalakirevaNG\Downloads\DSC_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800600"/>
            <a:ext cx="2743200" cy="1828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C:\Users\BalakirevaNG\Downloads\1663767917_10-phonoteka-org-p-molodezhnii-fon-dlya-prezentatsii-vkontakt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5748" cy="6858000"/>
          </a:xfrm>
          <a:prstGeom prst="rect">
            <a:avLst/>
          </a:prstGeom>
          <a:noFill/>
        </p:spPr>
      </p:pic>
      <p:sp>
        <p:nvSpPr>
          <p:cNvPr id="137218" name="Rectangle 2"/>
          <p:cNvSpPr>
            <a:spLocks noGrp="1"/>
          </p:cNvSpPr>
          <p:nvPr>
            <p:ph type="title"/>
          </p:nvPr>
        </p:nvSpPr>
        <p:spPr>
          <a:xfrm>
            <a:off x="4648200" y="304800"/>
            <a:ext cx="4244975" cy="2362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«Реализация молодежной политики на территории Родниковского муниципального района»</a:t>
            </a:r>
            <a:b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3,5 млн.руб.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4800" y="2971800"/>
          <a:ext cx="8534400" cy="2749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5266"/>
                <a:gridCol w="1879134"/>
              </a:tblGrid>
              <a:tr h="10867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 программы</a:t>
                      </a:r>
                      <a:endParaRPr lang="ru-RU" sz="2000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 млн.руб.)</a:t>
                      </a:r>
                      <a:endParaRPr lang="ru-RU" sz="1800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b="0" i="1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временной трудовой занятости несовершеннолетних граждан</a:t>
                      </a:r>
                      <a:endParaRPr lang="ru-RU" sz="18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8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83154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8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Расходы на организацию и осуществление мероприятий по работе с детьми и молодежью 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8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1266" name="AutoShape 2" descr="Фон для презентации молодеж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Фон для презентации молодеж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BalakirevaNG\Downloads\pBNePeShi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2286893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4419600" y="304800"/>
            <a:ext cx="4545013" cy="2590800"/>
          </a:xfrm>
        </p:spPr>
        <p:txBody>
          <a:bodyPr>
            <a:normAutofit fontScale="90000"/>
          </a:bodyPr>
          <a:lstStyle/>
          <a:p>
            <a:pPr algn="ctr" eaLnBrk="1" hangingPunct="1"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«Экономическое развитие и инновационная экономика Родниковского муниципального района»</a:t>
            </a:r>
            <a:b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46,0 млн.руб.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2819401"/>
          <a:ext cx="8610600" cy="3832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6071"/>
                <a:gridCol w="2064529"/>
              </a:tblGrid>
              <a:tr h="6176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</a:t>
                      </a:r>
                      <a:endParaRPr lang="ru-RU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(млн.руб.)</a:t>
                      </a:r>
                      <a:endParaRPr lang="ru-RU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79801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развитие малого и среднего предпринимательства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79801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транспортного обслуживания населения 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62923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Энергосбережение и повышение энергетической эффективности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784899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сети автомобильных дорог общего пользования, расположенных в границах Родниковского муниципального района и повышение безопасности дорожного 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движения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784899">
                <a:tc>
                  <a:txBody>
                    <a:bodyPr/>
                    <a:lstStyle/>
                    <a:p>
                      <a:pPr marL="72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имуществом, земельными ресурсами и градостроительная деятельность</a:t>
                      </a:r>
                    </a:p>
                    <a:p>
                      <a:pPr marL="72000" algn="just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1066800"/>
            <a:ext cx="2133600" cy="158417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04800" y="533400"/>
            <a:ext cx="8686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подпрограммы «Развитие сети автомобильных дорог общего пользования, расположенных в границах Родниковского муниципального района и повышение безопасности дорожного движения» расходы сложились в сумме 31,1 млн. руб.</a:t>
            </a:r>
          </a:p>
          <a:p>
            <a:pPr indent="457200" algn="just" hangingPunct="1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на ремонт и содержание сети дорог общего пользования, расположенных в границах Родниковского муниципального района  в сумме  24,6 млн. руб., из них:</a:t>
            </a: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проведены  ремонтные  работы  автомобильных дорог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Никульское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ул. Центральная  и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Никульское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д.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Сенниково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Постнинский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ул. Школьная    в сумме  15,9   млн. руб.;</a:t>
            </a:r>
          </a:p>
          <a:p>
            <a:pPr indent="457200" algn="just" hangingPunct="0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 проведен ремонт автомобильных  дорог д.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Тайманиха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п. Молодежный  и подъезд к д.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Малышево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в сумме 7,8 млн. руб.</a:t>
            </a:r>
          </a:p>
          <a:p>
            <a:pPr indent="457200" algn="just" hangingPunct="0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предоставлены межбюджетные трансферты бюджетам поселений в соответствии с соглашениями на содержание автомобильных дорог общего пользования местного значения  в сумме 6,5 млн. руб.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U:\Отдел экономики\Доклад Главы за 2020 г\фото отдел строительства\фотоотчет тротуар Гагарина\IMG-4ba308b51b730b2e74bf787d0afd8f7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724400"/>
            <a:ext cx="2489200" cy="1905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7" name="Picture 3" descr="U:\Отдел экономики\Доклад Главы за 2020 г\фото отдел строительства\фото тротуар пригородное\IMG_20200713_100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876800"/>
            <a:ext cx="1314450" cy="1752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C:\Users\BalakirevaNG\Downloads\IMG_39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4572000"/>
            <a:ext cx="31146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288213" cy="1295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«Совершенствование  органов местного самоуправления»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– 102,1 млн.руб.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153400" cy="3647202"/>
        </p:xfrm>
        <a:graphic>
          <a:graphicData uri="http://schemas.openxmlformats.org/drawingml/2006/table">
            <a:tbl>
              <a:tblPr/>
              <a:tblGrid>
                <a:gridCol w="6056811">
                  <a:extLst>
                    <a:ext uri="{9D8B030D-6E8A-4147-A177-3AD203B41FA5}"/>
                  </a:extLst>
                </a:gridCol>
                <a:gridCol w="2096589">
                  <a:extLst>
                    <a:ext uri="{9D8B030D-6E8A-4147-A177-3AD203B41FA5}"/>
                  </a:extLst>
                </a:gridCol>
              </a:tblGrid>
              <a:tr h="687534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подпрограммы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266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Обеспечение деятельности исполнительных органов 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1459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Укрепление кадрового потенциала муниципальной службы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52831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Сохранение и укрепление материально-технической базы органов местного самоуправления Родниковского муниципального района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306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Организация дополнительного пенсионного обеспечения отдельных категорий граждан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2056">
                <a:tc>
                  <a:txBody>
                    <a:bodyPr/>
                    <a:lstStyle/>
                    <a:p>
                      <a:pPr marL="10800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Информационное общество</a:t>
                      </a:r>
                    </a:p>
                  </a:txBody>
                  <a:tcPr marL="19050" marR="190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60" name="Text Box 5"/>
          <p:cNvSpPr txBox="1">
            <a:spLocks noChangeArrowheads="1"/>
          </p:cNvSpPr>
          <p:nvPr/>
        </p:nvSpPr>
        <p:spPr bwMode="auto">
          <a:xfrm>
            <a:off x="447675" y="589756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21522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2652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lang="ru-RU" sz="3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итоги реализации бюджетной политики Родниковского муниципального района за 2022 год</a:t>
            </a:r>
            <a:endParaRPr lang="ru-RU" sz="32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2362200" cy="13715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муниципального долга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3276600"/>
            <a:ext cx="2438400" cy="13716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и полное исполнение обязательств районного бюджета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4953000"/>
            <a:ext cx="2438400" cy="1676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дефицита на уровне, не превышающем 10% от объема доходов районного бюджета без учета безвозмездных поступлений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8200" y="1676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 по состоянию на 01.01.2023 отсутствует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5105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- фактические доходы ниже произведенных расходов  на 17,5 млн. руб.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3528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социально-значимые и первоочередные обязательства,  </a:t>
            </a:r>
          </a:p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в бюджете, в 2022 году были обеспечены финансированием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3048000" y="2057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3048000" y="37338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048000" y="5486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381000" y="838200"/>
            <a:ext cx="85344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реализацию мероприятий  подпрограммы «Обеспечение деятельности исполнительных органов»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направлено бюджетных ассигнований в сумме 94,4 млн. руб., в том числе:</a:t>
            </a:r>
          </a:p>
          <a:p>
            <a:pPr indent="449263" algn="just">
              <a:buFontTx/>
              <a:buChar char="-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функций исполнительных органов муниципального образования – 63,1 млн. руб.;</a:t>
            </a:r>
          </a:p>
          <a:p>
            <a:pPr indent="449263" algn="just">
              <a:buFontTx/>
              <a:buChar char="-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обеспечение деятельности муниципального казенного учреждения "Центр по обеспечению деятельности органов местного самоуправления" направлено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17,7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млн. руб.;</a:t>
            </a:r>
          </a:p>
          <a:p>
            <a:pPr indent="449263" algn="just">
              <a:buFontTx/>
              <a:buChar char="-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обеспечение деятельности муниципального казенного учреждения «Управление капитального строительства Родниковского муниципального района» - 1,2 млн. руб.;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just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 обеспечение функционирования МФЦ «Мои документы» направлено  9,4 млн. руб., из нее за счет субсидии из областного бюджета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2,8 млн. руб.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мероприятия подпрограммы «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Информационное общество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направлено бюджетных средств в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сумме 2,3 млн. руб.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Н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приобретение лизингового программного обеспечения, компьютерной, оргтехники и офисной техники, организация сопровождения установленных программных продуктов,  а также поддержание компьютерной и оргтехники в рабочем состоянии.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600" y="228600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«Охрана земель и окружающей среды на территории муниципального образования «Родниковский муниципальный район» на реализацию мероприятий использовано 1,1 млн. руб.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www.sah67.ru/userfls/editor/large/7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505200" cy="194016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600" y="3124200"/>
            <a:ext cx="8077200" cy="135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hangingPunct="0">
              <a:lnSpc>
                <a:spcPct val="114000"/>
              </a:lnSpc>
              <a:buFontTx/>
              <a:buChar char="-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предоставлены межбюджетные трансферты бюджетам сельских поселений на участие в организации деятельности по сбору (в том числе раздельному сбору) и транспортированию твердых коммунальных – 1,1 млн. руб.;</a:t>
            </a:r>
          </a:p>
          <a:p>
            <a:pPr algn="just" hangingPunct="0">
              <a:lnSpc>
                <a:spcPct val="114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направления деятельности органов местного самоуправления в 2022 году -  на их реализацию потрачено  36,3 млн. руб</a:t>
            </a:r>
            <a: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990600"/>
          <a:ext cx="8610600" cy="5752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0515"/>
                <a:gridCol w="1230085"/>
              </a:tblGrid>
              <a:tr h="53103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мероприятия </a:t>
                      </a:r>
                      <a:endParaRPr lang="ru-RU" sz="14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(млн. руб.) </a:t>
                      </a:r>
                      <a:endParaRPr lang="ru-RU" sz="14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43612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функций представительного органа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43612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контрольно-счетной палаты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 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43612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Резервный фонд местной администрации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31037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Расходы на объект "Городское кладбище по адресу: 1,3 км северо-восточнее д. </a:t>
                      </a:r>
                      <a:r>
                        <a:rPr lang="ru-RU" sz="1400" i="1" dirty="0" err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Кутилово</a:t>
                      </a:r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Родниковского района Ивановской области"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4604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</a:t>
                      </a:r>
                      <a:r>
                        <a:rPr kumimoji="0" lang="ru-RU" sz="14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исполнение наказов избирателей депутатам Советов сельских поселений 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02490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содержание мест захоронения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709397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 бюджетам сельских поселений на осуществление мероприятий по обеспечению безопасности людей на водных объектах, охране их жизни и здоровья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2186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Исполнение судебных актов по искам к муниципальному образованию «Родниковский муниципальный район» 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2186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Организацию </a:t>
                      </a:r>
                      <a:r>
                        <a:rPr kumimoji="0" lang="ru-RU" sz="1400" i="1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</a:t>
                      </a:r>
                      <a:r>
                        <a:rPr kumimoji="0" lang="ru-RU" sz="14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-, тепло-, </a:t>
                      </a:r>
                      <a:r>
                        <a:rPr kumimoji="0" lang="ru-RU" sz="1400" i="1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</a:t>
                      </a:r>
                      <a:r>
                        <a:rPr kumimoji="0" lang="ru-RU" sz="1400" i="1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и водоснабжения населения, водоотведения, снабжения населения топливом 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21866">
                <a:tc>
                  <a:txBody>
                    <a:bodyPr/>
                    <a:lstStyle/>
                    <a:p>
                      <a:pPr algn="just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Осуществление отдельных государственных полномочий</a:t>
                      </a:r>
                      <a:endParaRPr lang="ru-RU" sz="14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04800" y="30480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 ассигнований резервного фонда администрации муниципального образования «Родниковский муниципальный район»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2022 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09798"/>
            <a:ext cx="84582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резервного фонда местной администрации составили 46,5 тыс. руб. на проведение аварийно-восстановительных работ и ликвидацию аварийной ситуации, связанной с обрывом линии электропередачи в д.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Цепочкино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государственные и муниципальные информационные ресурсы</a:t>
            </a: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1403350" y="2060575"/>
            <a:ext cx="6400800" cy="34750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/</a:t>
            </a:r>
          </a:p>
        </p:txBody>
      </p:sp>
      <p:pic>
        <p:nvPicPr>
          <p:cNvPr id="83971" name="Picture 4" descr="header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8064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835150" y="2708275"/>
            <a:ext cx="4752975" cy="3667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Официальный сайт</a:t>
            </a:r>
            <a:r>
              <a:rPr lang="ru-RU" sz="1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www.rodniki-37.ru</a:t>
            </a:r>
          </a:p>
        </p:txBody>
      </p:sp>
      <p:pic>
        <p:nvPicPr>
          <p:cNvPr id="8397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213100"/>
            <a:ext cx="828040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974" name="Rectangle 13"/>
          <p:cNvSpPr>
            <a:spLocks noChangeArrowheads="1"/>
          </p:cNvSpPr>
          <p:nvPr/>
        </p:nvSpPr>
        <p:spPr bwMode="auto">
          <a:xfrm>
            <a:off x="2298700" y="4292600"/>
            <a:ext cx="1854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CC"/>
                </a:solidFill>
              </a:rPr>
              <a:t>www.bus.gov.ru</a:t>
            </a:r>
            <a:endParaRPr lang="ru-RU">
              <a:solidFill>
                <a:srgbClr val="0000CC"/>
              </a:solidFill>
            </a:endParaRPr>
          </a:p>
        </p:txBody>
      </p:sp>
      <p:pic>
        <p:nvPicPr>
          <p:cNvPr id="8397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84763"/>
            <a:ext cx="3744913" cy="90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976" name="T:j_id__ctru9pc2:j_id__ctru4pc3" descr="http://www.budget.gov.ru/static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76800"/>
            <a:ext cx="44164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908050"/>
            <a:ext cx="8964612" cy="2376488"/>
          </a:xfrm>
        </p:spPr>
        <p:txBody>
          <a:bodyPr/>
          <a:lstStyle/>
          <a:p>
            <a:pPr algn="ctr" eaLnBrk="1" hangingPunct="1"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Подготовлено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Финансовым управлением администрации муниципального образования «Родниковский муниципальный район»</a:t>
            </a: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563938" y="3644900"/>
            <a:ext cx="5184775" cy="1655763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 Финансового управления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Балакирева</a:t>
            </a: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Н.Г.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2-19-37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района  за 2022 год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50426"/>
          <a:ext cx="8382000" cy="521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81200"/>
                <a:gridCol w="1066800"/>
                <a:gridCol w="1295400"/>
              </a:tblGrid>
              <a:tr h="60220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Среднегодовая численность постоянного населения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 человек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31,86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31,79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3046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рождаемости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родившихся на 1000 чел. 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7,45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6,95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Общий коэффициент смертности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умерших на 1000 чел. </a:t>
                      </a:r>
                      <a:endParaRPr lang="ru-RU" sz="1400" b="1" i="0" kern="12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15,63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15,67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1000 человек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-8,18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-8,71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 на конец года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0,57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873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Денежные доходы в расчете на душу населения в месяц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17 056,22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16 002,08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7200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Количество семей, улучшивших жилищные условия с помощью мер государственной поддержки в сфере ипотечного жилищного кредитования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855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Индекс промышленного производства 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120,84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118,76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r"/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b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Промышленное производство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5257800"/>
          </a:xfrm>
        </p:spPr>
        <p:txBody>
          <a:bodyPr>
            <a:noAutofit/>
          </a:bodyPr>
          <a:lstStyle/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2022 году экономика Родниковского района адаптировалась к новым условиям. В районе сохраняется стабильная социально-экономическая обстановка. На сегодняшний день работают все промышленные предприятия, сохранены трудовые коллективы.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Объем отгруженной промышленной продукции в стоимостном выражении за 2021 год составит 14,4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млрд. рублей, что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выше уровня показателей за 2021 год на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18,8%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 сопоставимых ценах.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Ключевой отраслью промышленного производства, как и в предыдущие годы, являются </a:t>
            </a:r>
            <a:r>
              <a:rPr lang="ru-RU" sz="1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предприятия легкой промышленности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на их долю приходится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71 %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объема отгруженной продукции.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районе успешно функционирует Индустриальный парк «Родники».</a:t>
            </a:r>
          </a:p>
          <a:p>
            <a:pPr marL="0" indent="450000" algn="just"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Создана особая экономическая зона промышленно-производственного типа на территории Родниковского района площадью 99,8 гектар.  Статус резидента особой экономической зоны получили три предприятия: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Унтекс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Родники», АО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Родники-Текстиль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и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Суртекс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Родники».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</a:p>
          <a:p>
            <a:pPr marL="0" indent="450000" algn="just">
              <a:buNone/>
            </a:pP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  <p:pic>
        <p:nvPicPr>
          <p:cNvPr id="2050" name="Picture 2" descr="C:\Users\BalakirevaNG\Downloads\pBNePeShi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2286000" cy="152340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1000" y="533400"/>
            <a:ext cx="8534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территории Родниковского района реализуется 16 инвестиционных проектов на общую сумму - 8,8 млрд. руб. </a:t>
            </a: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Приоритетные проекты реализуют предприятия - резиденты особой экономической зоны:</a:t>
            </a: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Унтекс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 реализует крупный инвестиционный проект - «Создание предприятия по производству и окраске необработанного трикотажного полотна». Общий объем инвестиций в проект оценивается в сумме 4,5 млрд. руб. В результате реализации первого этапа проекта в июне 2022 года введена в эксплуатацию красильно-отделочная фабрика, создано 557 новых рабочих мест. На втором этапе проекта будет построен склад сырья и готовой продукции, вязальный цех. </a:t>
            </a: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Суртекс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 в 2022 году приступил к реализации первого этапа инвестиционного проекта «Организация производства крашенного трикотажного полотна» - строительству красильно-отделочной фабрики. На втором этапе планируется строительство вязального цеха. Общий объем инвестиций в проект оценивается в сумме 2,1 млрд. руб. В результате реализации проекта будет создано 219 новых рабочих мест.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BalakirevaNG\Downloads\65796a88c3e7c84f0c3c574ff7eb1a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4953000"/>
            <a:ext cx="2362200" cy="15255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3075" name="Picture 3" descr="C:\Users\BalakirevaNG\Downloads\DJI_0254-_1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5105400"/>
            <a:ext cx="2438400" cy="162439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609600"/>
            <a:ext cx="8077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АО «Родники Текстиль» реализует инвестиционный проект по строительству прядильной фабрики для производства кольцевой пряжи. В результате реализации проекта - общая планируемая численность персонала предприятия составит 510 человек, в том числе 87 сотрудников прядильной фабрики. Суммарный объем инвестиций за весь срок реализации - 1,1 млрд. руб. 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Положительную динамику, не смотря на сложную экономическую ситуацию, показывает нам Индустриальный парк «Родники». На территории парка осуществляют свою деятельность 56 предприятий-резидентов.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Родниковском районе осуществляют свою деятельность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более 700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субъектов малого и среднего предпринимательства, совокупный оборот -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12,5 млрд. руб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r>
              <a:rPr lang="ru-RU" sz="3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условиях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импортозамещения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важное место в экономике района занимает сельское хозяйство, которое является одним из ключевых секторов экономики, поскольку определяет уклад жизни в сельских поселениях, экономическое и социальное положение трудоспособного населения.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отчетном году в агропромышленном комплексе объем произведенной валовой продукции составил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1,4 млрд. руб.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Индекс производства продукции в сельском хозяйстве - 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108%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Валовый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сбор зерна в отчетном году составил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17,6 тыс. тонн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что на 26,7% превышает аналогичный показатель 2021 года - это второй показатель в области. 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Картофеля накопано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1,5 тыс. тонн -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уровне 2021 года.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2022 году произведено молока в хозяйствах всех категорий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18,7 тыс. тонн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надой на одну фуражную корову составил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6,2 тонны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на уровне 2021 года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17500</TotalTime>
  <Words>4091</Words>
  <Application>Microsoft Office PowerPoint</Application>
  <PresentationFormat>Экран (4:3)</PresentationFormat>
  <Paragraphs>667</Paragraphs>
  <Slides>45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Бюджет для граждан  к проекту решения Совета муниципального образования  «Родниковский муниципальный район»  «Об исполнении районного бюджета за 2022 год»</vt:lpstr>
      <vt:lpstr>Уважаемые жители Родниковского района!</vt:lpstr>
      <vt:lpstr>Глоссарий </vt:lpstr>
      <vt:lpstr>Основные итоги реализации бюджетной политики Родниковского муниципального района за 2022 год</vt:lpstr>
      <vt:lpstr>Основные показатели социально-экономического развития района  за 2022 год</vt:lpstr>
      <vt:lpstr>  Экономика:  Промышленное производство </vt:lpstr>
      <vt:lpstr>Слайд 7</vt:lpstr>
      <vt:lpstr>Слайд 8</vt:lpstr>
      <vt:lpstr>Слайд 9</vt:lpstr>
      <vt:lpstr>Этапы бюджетного процесса</vt:lpstr>
      <vt:lpstr>  Исполнение бюджета</vt:lpstr>
      <vt:lpstr>Исполнение районного бюджета за 2022 год                                                                              млн. руб.</vt:lpstr>
      <vt:lpstr>Слайд 13</vt:lpstr>
      <vt:lpstr>  Структура доходов районного бюджета   за 2022  год </vt:lpstr>
      <vt:lpstr>Исполнение районного бюджета по налоговым доходам  за 2022 год                                                                                       (млн.руб.)                                  </vt:lpstr>
      <vt:lpstr>Исполнение районного бюджета по неналоговым доходам за 2022 год                                                                                (млн.руб.)</vt:lpstr>
      <vt:lpstr>Структура безвозмездных поступлений  в 2022 году</vt:lpstr>
      <vt:lpstr>        Исполнение расходов районного бюджета  за 2022 год по разделам  классификации расходов бюджетов                                                                                                                          (млн. руб.) </vt:lpstr>
      <vt:lpstr>Структура расходов районного бюджета                                         за 2022 год                           (млн.руб.)</vt:lpstr>
      <vt:lpstr>Расходы районного бюджета в расчете  на 1 жителя</vt:lpstr>
      <vt:lpstr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vt:lpstr>
      <vt:lpstr>       Исполнение районного бюджета по муниципальным программам за 2022 год </vt:lpstr>
      <vt:lpstr>Слайд 23</vt:lpstr>
      <vt:lpstr>     Муниципальная программа «Развитие образования Родниковского муниципального района»  – 477 млн.руб. </vt:lpstr>
      <vt:lpstr>Слайд 25</vt:lpstr>
      <vt:lpstr>Слайд 26</vt:lpstr>
      <vt:lpstr>Муниципальная программа «Социальная поддержка граждан Родниковского муниципального района»  - 13,0 млн.руб.   </vt:lpstr>
      <vt:lpstr>Слайд 28</vt:lpstr>
      <vt:lpstr>                          Муниципальная программа «Обеспечение качественным жильем и услугами жилищно-коммунального хозяйства населения Родниковского муниципального района»  –      43,8 млн.руб.    </vt:lpstr>
      <vt:lpstr>Слайд 30</vt:lpstr>
      <vt:lpstr> Муниципальная программа «Развитие культуры Родниковского муниципального района» – 110,2 млн.руб.</vt:lpstr>
      <vt:lpstr>Слайд 32</vt:lpstr>
      <vt:lpstr>Слайд 33</vt:lpstr>
      <vt:lpstr>                                     Итоги реализации Майских указов Президента Российской Федерации по повышению заработной платы отдельным категориям работников </vt:lpstr>
      <vt:lpstr>Муниципальная программа «Развитие физической культуры и спорта Родниковского муниципального района»   27,6 млн. руб.</vt:lpstr>
      <vt:lpstr>    Муниципальная Программа «Реализация молодежной политики на территории Родниковского муниципального района» израсходовано – 3,5 млн.руб.</vt:lpstr>
      <vt:lpstr>Муниципальная Программа «Экономическое развитие и инновационная экономика Родниковского муниципального района» израсходовано – 46,0 млн.руб. </vt:lpstr>
      <vt:lpstr>Слайд 38</vt:lpstr>
      <vt:lpstr>Муниципальная программа «Совершенствование  органов местного самоуправления»     израсходовано – 102,1 млн.руб.                                         </vt:lpstr>
      <vt:lpstr>Слайд 40</vt:lpstr>
      <vt:lpstr>Слайд 41</vt:lpstr>
      <vt:lpstr>   Непрограммные направления деятельности органов местного самоуправления в 2022 году -  на их реализацию потрачено  36,3 млн. руб. </vt:lpstr>
      <vt:lpstr>Слайд 43</vt:lpstr>
      <vt:lpstr>Открытые государственные и муниципальные информационные ресурсы</vt:lpstr>
      <vt:lpstr>Подготовлено Финансовым управлением администрации муниципального образования «Родниковский муниципальный район»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 Балакирева_</dc:creator>
  <cp:lastModifiedBy>balakirevang</cp:lastModifiedBy>
  <cp:revision>1409</cp:revision>
  <cp:lastPrinted>1601-01-01T00:00:00Z</cp:lastPrinted>
  <dcterms:created xsi:type="dcterms:W3CDTF">1601-01-01T00:00:00Z</dcterms:created>
  <dcterms:modified xsi:type="dcterms:W3CDTF">2023-04-26T07:19:00Z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