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3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60" r:id="rId4"/>
    <p:sldId id="277" r:id="rId5"/>
    <p:sldId id="263" r:id="rId6"/>
    <p:sldId id="278" r:id="rId7"/>
    <p:sldId id="279" r:id="rId8"/>
    <p:sldId id="257" r:id="rId9"/>
    <p:sldId id="261" r:id="rId10"/>
    <p:sldId id="283" r:id="rId11"/>
    <p:sldId id="262" r:id="rId12"/>
    <p:sldId id="281" r:id="rId13"/>
    <p:sldId id="295" r:id="rId14"/>
    <p:sldId id="287" r:id="rId15"/>
    <p:sldId id="269" r:id="rId16"/>
    <p:sldId id="294" r:id="rId17"/>
    <p:sldId id="290" r:id="rId18"/>
    <p:sldId id="292" r:id="rId19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FF"/>
    <a:srgbClr val="CCFFCC"/>
    <a:srgbClr val="ACE0EA"/>
    <a:srgbClr val="FF5050"/>
    <a:srgbClr val="CCCCFF"/>
    <a:srgbClr val="F0EA00"/>
    <a:srgbClr val="66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81" autoAdjust="0"/>
  </p:normalViewPr>
  <p:slideViewPr>
    <p:cSldViewPr snapToGrid="0">
      <p:cViewPr>
        <p:scale>
          <a:sx n="98" d="100"/>
          <a:sy n="98" d="100"/>
        </p:scale>
        <p:origin x="-1770" y="-3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5"/>
      <c:rotY val="340"/>
      <c:perspective val="0"/>
    </c:view3D>
    <c:plotArea>
      <c:layout>
        <c:manualLayout>
          <c:layoutTarget val="inner"/>
          <c:xMode val="edge"/>
          <c:yMode val="edge"/>
          <c:x val="0.27851135229263468"/>
          <c:y val="0.13647048098727282"/>
          <c:w val="0.53901560624250033"/>
          <c:h val="0.58352941176470552"/>
        </c:manualLayout>
      </c:layout>
      <c:pie3DChart>
        <c:varyColors val="1"/>
        <c:dLbls>
          <c:showLegendKey val="1"/>
          <c:showVal val="1"/>
          <c:showCatName val="1"/>
          <c:showPercent val="1"/>
        </c:dLbls>
      </c:pie3DChart>
      <c:spPr>
        <a:noFill/>
        <a:ln w="25404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5"/>
      <c:rotY val="340"/>
      <c:perspective val="0"/>
    </c:view3D>
    <c:plotArea>
      <c:layout>
        <c:manualLayout>
          <c:layoutTarget val="inner"/>
          <c:xMode val="edge"/>
          <c:yMode val="edge"/>
          <c:x val="0.27851135229263468"/>
          <c:y val="0.13647048098727288"/>
          <c:w val="0.53901560624250044"/>
          <c:h val="0.58352941176470552"/>
        </c:manualLayout>
      </c:layout>
      <c:pie3DChart>
        <c:varyColors val="1"/>
        <c:ser>
          <c:idx val="0"/>
          <c:order val="0"/>
          <c:spPr>
            <a:solidFill>
              <a:srgbClr val="00FF00"/>
            </a:solidFill>
            <a:ln w="12352">
              <a:solidFill>
                <a:srgbClr val="000000"/>
              </a:solidFill>
              <a:prstDash val="solid"/>
            </a:ln>
          </c:spPr>
          <c:explosion val="3"/>
          <c:dPt>
            <c:idx val="1"/>
            <c:spPr>
              <a:solidFill>
                <a:srgbClr val="FF0000"/>
              </a:solidFill>
              <a:ln w="12352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3366FF"/>
              </a:solidFill>
              <a:ln w="12352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2.0992664479736838E-2"/>
                  <c:y val="0.17175262244761777"/>
                </c:manualLayout>
              </c:layout>
              <c:tx>
                <c:rich>
                  <a:bodyPr/>
                  <a:lstStyle/>
                  <a:p>
                    <a:pPr>
                      <a:defRPr sz="1300" b="1" i="1"/>
                    </a:pPr>
                    <a:r>
                      <a:rPr lang="ru-RU" dirty="0"/>
                      <a:t>Налоговые доходы </a:t>
                    </a:r>
                    <a:r>
                      <a:rPr lang="ru-RU" dirty="0" smtClean="0"/>
                      <a:t>– 116220,3 тыс.руб.; </a:t>
                    </a:r>
                  </a:p>
                  <a:p>
                    <a:pPr>
                      <a:defRPr sz="1300" b="1" i="1"/>
                    </a:pPr>
                    <a:r>
                      <a:rPr lang="ru-RU" dirty="0" smtClean="0"/>
                      <a:t>-76,9%</a:t>
                    </a:r>
                    <a:endParaRPr lang="ru-RU" dirty="0"/>
                  </a:p>
                </c:rich>
              </c:tx>
              <c:spPr/>
              <c:dLblPos val="bestFit"/>
              <c:showLegendKey val="1"/>
            </c:dLbl>
            <c:dLbl>
              <c:idx val="1"/>
              <c:layout>
                <c:manualLayout>
                  <c:x val="-9.6904795274401753E-2"/>
                  <c:y val="4.5954168898207547E-2"/>
                </c:manualLayout>
              </c:layout>
              <c:tx>
                <c:rich>
                  <a:bodyPr/>
                  <a:lstStyle/>
                  <a:p>
                    <a:pPr>
                      <a:defRPr sz="1300" b="1" i="1"/>
                    </a:pPr>
                    <a:r>
                      <a:rPr lang="ru-RU" dirty="0"/>
                      <a:t>Неналоговые </a:t>
                    </a:r>
                    <a:r>
                      <a:rPr lang="ru-RU" dirty="0" smtClean="0"/>
                      <a:t>доходы</a:t>
                    </a:r>
                  </a:p>
                  <a:p>
                    <a:pPr>
                      <a:defRPr sz="1300" b="1" i="1"/>
                    </a:pPr>
                    <a:r>
                      <a:rPr lang="ru-RU" dirty="0" smtClean="0"/>
                      <a:t> -  5773,00 тыс.руб.;</a:t>
                    </a:r>
                  </a:p>
                  <a:p>
                    <a:pPr>
                      <a:defRPr sz="1300" b="1" i="1"/>
                    </a:pPr>
                    <a:r>
                      <a:rPr lang="ru-RU" dirty="0" smtClean="0"/>
                      <a:t>-3,8%</a:t>
                    </a:r>
                    <a:endParaRPr lang="ru-RU" dirty="0"/>
                  </a:p>
                </c:rich>
              </c:tx>
              <c:spPr/>
              <c:dLblPos val="bestFit"/>
              <c:showLegendKey val="1"/>
            </c:dLbl>
            <c:dLbl>
              <c:idx val="2"/>
              <c:layout>
                <c:manualLayout>
                  <c:x val="-4.0966183711315531E-2"/>
                  <c:y val="-6.8872454619004833E-2"/>
                </c:manualLayout>
              </c:layout>
              <c:tx>
                <c:rich>
                  <a:bodyPr/>
                  <a:lstStyle/>
                  <a:p>
                    <a:pPr>
                      <a:buFontTx/>
                      <a:buChar char="-"/>
                      <a:defRPr sz="1300" b="1" i="1"/>
                    </a:pPr>
                    <a:r>
                      <a:rPr lang="ru-RU" dirty="0"/>
                      <a:t>Безвозмездные </a:t>
                    </a:r>
                    <a:r>
                      <a:rPr lang="ru-RU" dirty="0" smtClean="0"/>
                      <a:t>поступления </a:t>
                    </a:r>
                  </a:p>
                  <a:p>
                    <a:pPr>
                      <a:buFontTx/>
                      <a:buChar char="-"/>
                      <a:defRPr sz="1300" b="1" i="1"/>
                    </a:pPr>
                    <a:r>
                      <a:rPr lang="ru-RU" dirty="0" smtClean="0"/>
                      <a:t>29119,6 тыс.руб.;</a:t>
                    </a:r>
                  </a:p>
                  <a:p>
                    <a:pPr>
                      <a:buFontTx/>
                      <a:buChar char="-"/>
                      <a:defRPr sz="1300" b="1" i="1"/>
                    </a:pPr>
                    <a:r>
                      <a:rPr lang="ru-RU" dirty="0" smtClean="0"/>
                      <a:t>19,3%</a:t>
                    </a:r>
                    <a:endParaRPr lang="ru-RU" dirty="0"/>
                  </a:p>
                </c:rich>
              </c:tx>
              <c:spPr/>
              <c:dLblPos val="bestFit"/>
              <c:showLegendKey val="1"/>
            </c:dLbl>
            <c:txPr>
              <a:bodyPr/>
              <a:lstStyle/>
              <a:p>
                <a:pPr>
                  <a:defRPr sz="1200" b="1" i="1"/>
                </a:pPr>
                <a:endParaRPr lang="ru-RU"/>
              </a:p>
            </c:txPr>
            <c:showLegendKey val="1"/>
            <c:showVal val="1"/>
            <c:showCatName val="1"/>
            <c:showPercent val="1"/>
            <c:showLeaderLines val="1"/>
            <c:leaderLines>
              <c:spPr>
                <a:ln w="37058">
                  <a:solidFill>
                    <a:srgbClr val="000080"/>
                  </a:solidFill>
                  <a:prstDash val="solid"/>
                </a:ln>
              </c:spPr>
            </c:leaderLines>
          </c:dLbls>
          <c:cat>
            <c:strRef>
              <c:f>Лист1!$B$26:$B$28</c:f>
              <c:strCache>
                <c:ptCount val="3"/>
                <c:pt idx="0">
                  <c:v>Налоговые доходы 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Лист1!$C$26:$C$28</c:f>
              <c:numCache>
                <c:formatCode>#,##0.00</c:formatCode>
                <c:ptCount val="3"/>
                <c:pt idx="0">
                  <c:v>116220.3</c:v>
                </c:pt>
                <c:pt idx="1">
                  <c:v>5773</c:v>
                </c:pt>
                <c:pt idx="2">
                  <c:v>29119.599999999955</c:v>
                </c:pt>
              </c:numCache>
            </c:numRef>
          </c:val>
        </c:ser>
        <c:dLbls>
          <c:showLegendKey val="1"/>
          <c:showVal val="1"/>
          <c:showCatName val="1"/>
          <c:showPercent val="1"/>
        </c:dLbls>
      </c:pie3DChart>
      <c:spPr>
        <a:noFill/>
        <a:ln w="25404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38166675" cy="31127700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9146FCB-FA91-40E2-ADE7-659F028BE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758A485-EF07-42EB-8294-4DC46CF8C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B564AC-E164-48AE-9539-1B1EB2894A4C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F19BBD-7725-46BE-B761-C1207978DF80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E6659-201D-4DB4-9363-6CBF92653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CB3AF-2754-460C-B1C0-4390F4AF3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DBBEE-86BC-48D0-A43E-28F10F895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458CB-294D-43E7-B97F-3B4B4897D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95300" y="1600200"/>
            <a:ext cx="8915400" cy="4525963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FFCE2-A1C3-41B0-97F0-93BC93BDE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C6306-146D-444B-92D6-8A11B49F6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BE847-3217-479B-909C-D7B65A923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A7EC1-45F8-4C54-91F7-90EFE4C43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210A6-6B26-4BE9-9A10-E574760E2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B27F7-1EDB-49EF-9E7C-31CC2CA9D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0E4C7-CD26-4FDE-B6E4-6B8CC92B7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B86EC-05DF-4D9B-A74D-710ED0894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429000" y="1108075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670925" y="5359400"/>
            <a:ext cx="1682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11113" y="5816600"/>
            <a:ext cx="9928226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746625" y="6219825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50300" y="6356350"/>
            <a:ext cx="66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EBCF6-4689-4BE1-A08A-09F6ACF4F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1113" y="-7938"/>
            <a:ext cx="9928226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746625" y="-7938"/>
            <a:ext cx="5159375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95300" y="70485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95300" y="1935163"/>
            <a:ext cx="89154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889250" y="6356350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585200" y="6356350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DCD0581-B434-4F4D-A62B-357DA4102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20638" y="203200"/>
            <a:ext cx="9945688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08" r:id="rId2"/>
    <p:sldLayoutId id="2147484119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20" r:id="rId9"/>
    <p:sldLayoutId id="2147484114" r:id="rId10"/>
    <p:sldLayoutId id="2147484115" r:id="rId11"/>
    <p:sldLayoutId id="2147484116" r:id="rId12"/>
    <p:sldLayoutId id="2147484117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odniki-37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7F0FD"/>
            </a:gs>
            <a:gs pos="100000">
              <a:srgbClr val="C9D1D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0275" y="4252913"/>
            <a:ext cx="3043238" cy="18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989013" y="593725"/>
            <a:ext cx="7942262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4000" b="1" i="1" dirty="0">
              <a:solidFill>
                <a:schemeClr val="bg1"/>
              </a:solidFill>
              <a:latin typeface="Bookman Old Style" pitchFamily="18" charset="0"/>
            </a:endParaRPr>
          </a:p>
          <a:p>
            <a:pPr algn="ctr"/>
            <a:r>
              <a:rPr lang="ru-RU" sz="3200" b="1" dirty="0">
                <a:solidFill>
                  <a:schemeClr val="bg1"/>
                </a:solidFill>
                <a:cs typeface="Times New Roman" pitchFamily="18" charset="0"/>
              </a:rPr>
              <a:t>«Бюджет для граждан»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cs typeface="Times New Roman" pitchFamily="18" charset="0"/>
              </a:rPr>
              <a:t>по проекту бюджета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cs typeface="Times New Roman" pitchFamily="18" charset="0"/>
              </a:rPr>
              <a:t>Родниковского городского поселения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cs typeface="Times New Roman" pitchFamily="18" charset="0"/>
              </a:rPr>
              <a:t>на </a:t>
            </a:r>
            <a:r>
              <a:rPr lang="ru-RU" sz="3200" b="1" dirty="0" smtClean="0">
                <a:solidFill>
                  <a:schemeClr val="bg1"/>
                </a:solidFill>
                <a:cs typeface="Times New Roman" pitchFamily="18" charset="0"/>
              </a:rPr>
              <a:t>2020 </a:t>
            </a:r>
            <a:r>
              <a:rPr lang="ru-RU" sz="3200" b="1" dirty="0">
                <a:solidFill>
                  <a:schemeClr val="bg1"/>
                </a:solidFill>
                <a:cs typeface="Times New Roman" pitchFamily="18" charset="0"/>
              </a:rPr>
              <a:t>год и на плановый период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cs typeface="Times New Roman" pitchFamily="18" charset="0"/>
              </a:rPr>
              <a:t>2021 </a:t>
            </a:r>
            <a:r>
              <a:rPr lang="ru-RU" sz="3200" b="1" dirty="0">
                <a:solidFill>
                  <a:schemeClr val="bg1"/>
                </a:solidFill>
                <a:cs typeface="Times New Roman" pitchFamily="18" charset="0"/>
              </a:rPr>
              <a:t>и </a:t>
            </a:r>
            <a:r>
              <a:rPr lang="ru-RU" sz="3200" b="1" dirty="0" smtClean="0">
                <a:solidFill>
                  <a:schemeClr val="bg1"/>
                </a:solidFill>
                <a:cs typeface="Times New Roman" pitchFamily="18" charset="0"/>
              </a:rPr>
              <a:t>2022 </a:t>
            </a:r>
            <a:r>
              <a:rPr lang="ru-RU" sz="3200" b="1" dirty="0">
                <a:solidFill>
                  <a:schemeClr val="bg1"/>
                </a:solidFill>
                <a:cs typeface="Times New Roman" pitchFamily="18" charset="0"/>
              </a:rPr>
              <a:t>годов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39700"/>
            <a:ext cx="8915400" cy="8715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Основные направления бюджетной и налоговой политики</a:t>
            </a: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476656" y="1780163"/>
          <a:ext cx="8861897" cy="4717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AC9482-FEA2-4B36-B46E-6E057826991B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503238" y="1511300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Graphic spid="6" grpId="0">
        <p:bldAsOne/>
      </p:bldGraphic>
      <p:bldP spid="440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07988" y="284163"/>
            <a:ext cx="9182100" cy="406400"/>
          </a:xfrm>
        </p:spPr>
        <p:txBody>
          <a:bodyPr/>
          <a:lstStyle/>
          <a:p>
            <a:pPr algn="ctr" eaLnBrk="1" hangingPunct="1"/>
            <a:r>
              <a:rPr lang="ru-RU" sz="2000" b="1" dirty="0" smtClean="0">
                <a:solidFill>
                  <a:schemeClr val="tx1"/>
                </a:solidFill>
                <a:latin typeface="Bookman Old Style" pitchFamily="18" charset="0"/>
              </a:rPr>
              <a:t>Основные характеристики бюджета Родниковского городского поселения на 2020 год и на плановый период 2021 и 2022 годов</a:t>
            </a:r>
          </a:p>
        </p:txBody>
      </p:sp>
      <p:graphicFrame>
        <p:nvGraphicFramePr>
          <p:cNvPr id="28107" name="Group 2507"/>
          <p:cNvGraphicFramePr>
            <a:graphicFrameLocks noGrp="1"/>
          </p:cNvGraphicFramePr>
          <p:nvPr>
            <p:ph type="tbl" idx="1"/>
          </p:nvPr>
        </p:nvGraphicFramePr>
        <p:xfrm>
          <a:off x="271463" y="1089025"/>
          <a:ext cx="9281538" cy="5512477"/>
        </p:xfrm>
        <a:graphic>
          <a:graphicData uri="http://schemas.openxmlformats.org/drawingml/2006/table">
            <a:tbl>
              <a:tblPr/>
              <a:tblGrid>
                <a:gridCol w="4750986"/>
                <a:gridCol w="1593664"/>
                <a:gridCol w="1528458"/>
                <a:gridCol w="1408430"/>
              </a:tblGrid>
              <a:tr h="47247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329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- всего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151112,9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157373,0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163465,1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9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9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налоговые доходы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116220,3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122478,9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128574,1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9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неналоговые доходы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5773,0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5773,0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5773,0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9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безвозмездные поступления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29119,6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29121,1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29118,0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71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9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- всего,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163089,5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157373,0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163465,1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7423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9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(-), профицит(+)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-11976,6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9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415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 дефицита бюджета - всего,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11976,6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9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изменение остатков средств бюджета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11976,6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415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Отношение дефицита бюджета к доходам, %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7,9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1433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A1132-A9F0-4817-8A0D-0E942489ECB9}" type="slidenum">
              <a:rPr lang="ru-RU" smtClean="0"/>
              <a:pPr>
                <a:defRPr/>
              </a:pPr>
              <a:t>11</a:t>
            </a:fld>
            <a:endParaRPr lang="ru-RU" smtClean="0"/>
          </a:p>
        </p:txBody>
      </p:sp>
      <p:sp>
        <p:nvSpPr>
          <p:cNvPr id="27681" name="Rectangle 2081"/>
          <p:cNvSpPr>
            <a:spLocks noChangeArrowheads="1"/>
          </p:cNvSpPr>
          <p:nvPr/>
        </p:nvSpPr>
        <p:spPr bwMode="auto">
          <a:xfrm>
            <a:off x="8542338" y="777875"/>
            <a:ext cx="1000125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0" anchor="ctr"/>
          <a:lstStyle/>
          <a:p>
            <a:pPr algn="ctr"/>
            <a:r>
              <a:rPr lang="ru-RU" sz="1000" b="1"/>
              <a:t>Тыс.руб.</a:t>
            </a:r>
          </a:p>
        </p:txBody>
      </p:sp>
      <p:sp>
        <p:nvSpPr>
          <p:cNvPr id="27690" name="Line 2090"/>
          <p:cNvSpPr>
            <a:spLocks noChangeShapeType="1"/>
          </p:cNvSpPr>
          <p:nvPr/>
        </p:nvSpPr>
        <p:spPr bwMode="auto">
          <a:xfrm>
            <a:off x="350838" y="692150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27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28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27681" grpId="0"/>
      <p:bldP spid="2769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0"/>
            <a:ext cx="8915400" cy="827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Доходы бюджета Родниковского городского поселения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508000" y="992188"/>
            <a:ext cx="8915400" cy="593725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1600" b="1" smtClean="0"/>
              <a:t>Доходы бюджета  образуются за счет налоговых и неналоговых доходов, а также за счет безвозмездных поступлений.</a:t>
            </a:r>
          </a:p>
        </p:txBody>
      </p:sp>
      <p:sp>
        <p:nvSpPr>
          <p:cNvPr id="1536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6DF939-A44A-46D6-851C-17D25AB4F24F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341313" y="827088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9" name="AutoShape 5"/>
          <p:cNvSpPr>
            <a:spLocks noChangeArrowheads="1"/>
          </p:cNvSpPr>
          <p:nvPr/>
        </p:nvSpPr>
        <p:spPr bwMode="auto">
          <a:xfrm>
            <a:off x="3783013" y="1647825"/>
            <a:ext cx="2341562" cy="10969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</p:spPr>
        <p:txBody>
          <a:bodyPr lIns="126000" rIns="126000" anchor="ctr"/>
          <a:lstStyle/>
          <a:p>
            <a:pPr algn="ctr"/>
            <a:r>
              <a:rPr lang="ru-RU" sz="2400" b="1"/>
              <a:t>Доходы бюджета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465138" y="3406775"/>
            <a:ext cx="2703512" cy="2308225"/>
          </a:xfrm>
          <a:prstGeom prst="rect">
            <a:avLst/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 lIns="108000" tIns="0" rIns="108000" bIns="0" anchor="ctr"/>
          <a:lstStyle/>
          <a:p>
            <a:pPr algn="ctr"/>
            <a:r>
              <a:rPr lang="ru-RU" sz="1600" b="1"/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3517900" y="3424238"/>
            <a:ext cx="2728913" cy="2303462"/>
          </a:xfrm>
          <a:prstGeom prst="rect">
            <a:avLst/>
          </a:prstGeom>
          <a:solidFill>
            <a:srgbClr val="FF5050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600" b="1"/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6594475" y="3402013"/>
            <a:ext cx="3030538" cy="2316162"/>
          </a:xfrm>
          <a:prstGeom prst="rect">
            <a:avLst/>
          </a:prstGeom>
          <a:solidFill>
            <a:srgbClr val="6699FF"/>
          </a:solidFill>
          <a:ln w="19050">
            <a:solidFill>
              <a:srgbClr val="3366FF"/>
            </a:solidFill>
            <a:miter lim="800000"/>
            <a:headEnd/>
            <a:tailEnd/>
          </a:ln>
        </p:spPr>
        <p:txBody>
          <a:bodyPr lIns="108000" tIns="0" rIns="108000" bIns="0" anchor="ctr"/>
          <a:lstStyle/>
          <a:p>
            <a:pPr algn="ctr"/>
            <a:r>
              <a:rPr lang="ru-RU" sz="1600" b="1"/>
              <a:t>Безвозмездные поступления - это финансовая помощь из бюджетов других уровней (межбюджетные трансферты), от физических и юридических лиц</a:t>
            </a:r>
            <a:r>
              <a:rPr lang="ru-RU" sz="1600" b="1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41993" name="AutoShape 9"/>
          <p:cNvSpPr>
            <a:spLocks noChangeArrowheads="1"/>
          </p:cNvSpPr>
          <p:nvPr/>
        </p:nvSpPr>
        <p:spPr bwMode="auto">
          <a:xfrm rot="2313247">
            <a:off x="6264275" y="2205038"/>
            <a:ext cx="1701800" cy="609600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6699FF"/>
          </a:solidFill>
          <a:ln w="19050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5" name="AutoShape 11"/>
          <p:cNvSpPr>
            <a:spLocks noChangeArrowheads="1"/>
          </p:cNvSpPr>
          <p:nvPr/>
        </p:nvSpPr>
        <p:spPr bwMode="auto">
          <a:xfrm rot="7897213">
            <a:off x="1885157" y="2150269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6" name="AutoShape 12"/>
          <p:cNvSpPr>
            <a:spLocks noChangeArrowheads="1"/>
          </p:cNvSpPr>
          <p:nvPr/>
        </p:nvSpPr>
        <p:spPr bwMode="auto">
          <a:xfrm>
            <a:off x="4543425" y="2832100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5050"/>
          </a:solidFill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  <p:bldP spid="41988" grpId="0" animBg="1"/>
      <p:bldP spid="41989" grpId="0" animBg="1"/>
      <p:bldP spid="41990" grpId="0" animBg="1"/>
      <p:bldP spid="41991" grpId="0" animBg="1"/>
      <p:bldP spid="41992" grpId="0" animBg="1"/>
      <p:bldP spid="41993" grpId="0" animBg="1"/>
      <p:bldP spid="41995" grpId="0" animBg="1"/>
      <p:bldP spid="4199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39700"/>
            <a:ext cx="8915400" cy="8715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Структура доходов бюджета</a:t>
            </a:r>
            <a:b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Родниковское городское поселение в 2020 году</a:t>
            </a: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614363" y="1196503"/>
          <a:ext cx="8870105" cy="5418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AC9482-FEA2-4B36-B46E-6E057826991B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503238" y="1754491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Graphic spid="6" grpId="0">
        <p:bldAsOne/>
      </p:bldGraphic>
      <p:bldP spid="440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55575"/>
            <a:ext cx="8915400" cy="8175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Расходы бюджета Родниковского городского  поселения 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922338"/>
            <a:ext cx="8915400" cy="650875"/>
          </a:xfrm>
        </p:spPr>
        <p:txBody>
          <a:bodyPr/>
          <a:lstStyle/>
          <a:p>
            <a:pPr marL="0" indent="176213" algn="ctr" eaLnBrk="1" hangingPunct="1">
              <a:buFontTx/>
              <a:buNone/>
            </a:pPr>
            <a:r>
              <a:rPr lang="ru-RU" sz="1600" b="1" smtClean="0"/>
              <a:t>Расходы бюджета – денежные средства, направляемые на финансовое обеспечение задач и функций государства и местного самоуправления. </a:t>
            </a:r>
          </a:p>
        </p:txBody>
      </p:sp>
      <p:sp>
        <p:nvSpPr>
          <p:cNvPr id="1638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77E34-6D82-4183-A926-37EB92178E60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301625" y="960438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3783013" y="1697038"/>
            <a:ext cx="2341562" cy="1096962"/>
          </a:xfrm>
          <a:prstGeom prst="roundRect">
            <a:avLst>
              <a:gd name="adj" fmla="val 16667"/>
            </a:avLst>
          </a:prstGeom>
          <a:solidFill>
            <a:srgbClr val="FF5050"/>
          </a:solidFill>
          <a:ln w="19050">
            <a:solidFill>
              <a:srgbClr val="FF0000"/>
            </a:solidFill>
            <a:round/>
            <a:headEnd/>
            <a:tailEnd/>
          </a:ln>
        </p:spPr>
        <p:txBody>
          <a:bodyPr lIns="126000" rIns="126000" anchor="ctr"/>
          <a:lstStyle/>
          <a:p>
            <a:pPr algn="ctr"/>
            <a:r>
              <a:rPr lang="ru-RU" b="1"/>
              <a:t>Классификация расходов</a:t>
            </a:r>
          </a:p>
          <a:p>
            <a:pPr algn="ctr"/>
            <a:r>
              <a:rPr lang="ru-RU" b="1"/>
              <a:t>по признакам</a:t>
            </a: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336550" y="3386138"/>
            <a:ext cx="2801938" cy="2613025"/>
          </a:xfrm>
          <a:prstGeom prst="rect">
            <a:avLst/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 lIns="108000" tIns="0" rIns="108000" bIns="0" anchor="ctr"/>
          <a:lstStyle/>
          <a:p>
            <a:pPr algn="ctr"/>
            <a:r>
              <a:rPr lang="ru-RU" sz="1600" b="1"/>
              <a:t>Функциональная</a:t>
            </a:r>
            <a:r>
              <a:rPr lang="ru-RU" sz="1600"/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3414713" y="3425825"/>
            <a:ext cx="2801937" cy="2613025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lIns="108000" tIns="0" rIns="108000" bIns="0" anchor="ctr"/>
          <a:lstStyle/>
          <a:p>
            <a:pPr algn="ctr"/>
            <a:r>
              <a:rPr lang="ru-RU" sz="1600" b="1"/>
              <a:t>Ведомственная </a:t>
            </a:r>
            <a:r>
              <a:rPr lang="ru-RU" sz="160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6413500" y="3435350"/>
            <a:ext cx="3108325" cy="2613025"/>
          </a:xfrm>
          <a:prstGeom prst="rect">
            <a:avLst/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lIns="108000" tIns="0" rIns="108000" bIns="0" anchor="ctr"/>
          <a:lstStyle/>
          <a:p>
            <a:pPr algn="ctr"/>
            <a:r>
              <a:rPr lang="ru-RU" sz="1600" b="1"/>
              <a:t>Экономическая</a:t>
            </a:r>
            <a:r>
              <a:rPr lang="ru-RU" sz="1600"/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подстатьи)</a:t>
            </a:r>
          </a:p>
        </p:txBody>
      </p:sp>
      <p:sp>
        <p:nvSpPr>
          <p:cNvPr id="50186" name="AutoShape 10"/>
          <p:cNvSpPr>
            <a:spLocks noChangeArrowheads="1"/>
          </p:cNvSpPr>
          <p:nvPr/>
        </p:nvSpPr>
        <p:spPr bwMode="auto">
          <a:xfrm rot="7897213">
            <a:off x="1767681" y="2101057"/>
            <a:ext cx="1611313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87" name="AutoShape 11"/>
          <p:cNvSpPr>
            <a:spLocks noChangeArrowheads="1"/>
          </p:cNvSpPr>
          <p:nvPr/>
        </p:nvSpPr>
        <p:spPr bwMode="auto">
          <a:xfrm rot="2313247">
            <a:off x="6381750" y="2165350"/>
            <a:ext cx="1701800" cy="609600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88" name="AutoShape 12"/>
          <p:cNvSpPr>
            <a:spLocks noChangeArrowheads="1"/>
          </p:cNvSpPr>
          <p:nvPr/>
        </p:nvSpPr>
        <p:spPr bwMode="auto">
          <a:xfrm>
            <a:off x="4543425" y="2860675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158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  <p:bldP spid="50180" grpId="0" animBg="1"/>
      <p:bldP spid="50182" grpId="0" animBg="1"/>
      <p:bldP spid="50183" grpId="0" animBg="1"/>
      <p:bldP spid="50184" grpId="0" animBg="1"/>
      <p:bldP spid="50185" grpId="0" animBg="1"/>
      <p:bldP spid="50186" grpId="0" animBg="1"/>
      <p:bldP spid="50187" grpId="0" animBg="1"/>
      <p:bldP spid="5018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58825" y="328613"/>
            <a:ext cx="8915400" cy="828675"/>
          </a:xfrm>
        </p:spPr>
        <p:txBody>
          <a:bodyPr/>
          <a:lstStyle/>
          <a:p>
            <a:pPr algn="ctr" eaLnBrk="1" hangingPunct="1"/>
            <a:r>
              <a:rPr lang="ru-RU" sz="1900" b="1" dirty="0" smtClean="0">
                <a:solidFill>
                  <a:schemeClr val="tx1"/>
                </a:solidFill>
                <a:latin typeface="Bookman Old Style" pitchFamily="18" charset="0"/>
              </a:rPr>
              <a:t> Структура расходов бюджета Родниковского городского поселения  в 2020 году и плановом периоде 2021 и 2022 годах</a:t>
            </a:r>
          </a:p>
        </p:txBody>
      </p:sp>
      <p:sp>
        <p:nvSpPr>
          <p:cNvPr id="174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895578-5008-44AD-A76E-8D02520B7149}" type="slidenum">
              <a:rPr lang="ru-RU" smtClean="0"/>
              <a:pPr>
                <a:defRPr/>
              </a:pPr>
              <a:t>15</a:t>
            </a:fld>
            <a:endParaRPr lang="ru-RU" smtClean="0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409575" y="862013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</p:nvPr>
        </p:nvGraphicFramePr>
        <p:xfrm>
          <a:off x="466928" y="1400783"/>
          <a:ext cx="8943772" cy="4531461"/>
        </p:xfrm>
        <a:graphic>
          <a:graphicData uri="http://schemas.openxmlformats.org/drawingml/2006/table">
            <a:tbl>
              <a:tblPr/>
              <a:tblGrid>
                <a:gridCol w="4965109"/>
                <a:gridCol w="1326221"/>
                <a:gridCol w="1326221"/>
                <a:gridCol w="1326221"/>
              </a:tblGrid>
              <a:tr h="23330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раздела классификации расходов</a:t>
                      </a:r>
                    </a:p>
                  </a:txBody>
                  <a:tcPr marL="8194" marR="8194" marT="81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2020 ( руб.)</a:t>
                      </a:r>
                    </a:p>
                  </a:txBody>
                  <a:tcPr marL="8194" marR="8194" marT="81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2021 (руб.)</a:t>
                      </a:r>
                    </a:p>
                  </a:txBody>
                  <a:tcPr marL="8194" marR="8194" marT="81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2022 (руб.)</a:t>
                      </a:r>
                    </a:p>
                  </a:txBody>
                  <a:tcPr marL="8194" marR="8194" marT="81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30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6 709 861,00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5 289 470,00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5 286 330,00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4227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к общей сумме расходов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8194" marR="8194" marT="81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4,11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3,45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3,40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93526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550 000,00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550 000,00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550 000,00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4227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к общей сумме расходов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8194" marR="8194" marT="81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0,34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0,36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0,35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330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5 495 300,00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5 472 000,00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5 472 000,00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4227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к общей сумме расходов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8194" marR="8194" marT="81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3,37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3,57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3,52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330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94 895 988,54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86 623 176,64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88 545 116,64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4227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к общей сумме расходов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8194" marR="8194" marT="81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58,19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56,48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57,02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330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2 022 700,00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2 022 700,00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2 022 700,00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4227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к общей сумме расходов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8194" marR="8194" marT="81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1,24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1,32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1,30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330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26 650 200,00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26 650 200,00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26 650 200,00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4227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к общей сумме расходов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8194" marR="8194" marT="81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16,34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17,38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17,16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330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586 000,00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586 000,00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586 000,00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4227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к общей сумме расходов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8194" marR="8194" marT="81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0,36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0,38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0,38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330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26 179 500,00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26 179 500,00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26 179 500,00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4227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к общей сумме расходов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8194" marR="8194" marT="81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16,05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17,07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16,86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330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</a:p>
                  </a:txBody>
                  <a:tcPr marL="8194" marR="8194" marT="81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163 089 549,54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153 373 046,64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155 291 846,64</a:t>
                      </a:r>
                    </a:p>
                  </a:txBody>
                  <a:tcPr marL="8194" marR="8194" marT="81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388938"/>
            <a:ext cx="8934450" cy="9048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Перечень муниципальных программ Родниковского городского поселения на 2020 год и на плановый период 2021 и 2022 годов</a:t>
            </a:r>
          </a:p>
        </p:txBody>
      </p:sp>
      <p:graphicFrame>
        <p:nvGraphicFramePr>
          <p:cNvPr id="108720" name="Group 176"/>
          <p:cNvGraphicFramePr>
            <a:graphicFrameLocks noGrp="1"/>
          </p:cNvGraphicFramePr>
          <p:nvPr>
            <p:ph type="tbl" idx="1"/>
          </p:nvPr>
        </p:nvGraphicFramePr>
        <p:xfrm>
          <a:off x="633413" y="1411288"/>
          <a:ext cx="9026863" cy="3944099"/>
        </p:xfrm>
        <a:graphic>
          <a:graphicData uri="http://schemas.openxmlformats.org/drawingml/2006/table">
            <a:tbl>
              <a:tblPr/>
              <a:tblGrid>
                <a:gridCol w="4989884"/>
                <a:gridCol w="1371600"/>
                <a:gridCol w="1284051"/>
                <a:gridCol w="1381328"/>
              </a:tblGrid>
              <a:tr h="42491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 программы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(руб.)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(руб.)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(руб.)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6451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1.Благоустройство территории Родниковского городского поселения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32637690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31197690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40651320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10389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Профилактика правонарушений и обеспечение безопасности граждан на территории Родниковского городского поселения Родниковского муниципального района Ивановской области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48858900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42016535,04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48761301,64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804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3.Социальная забота и поддержка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2384000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2384000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2384000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155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Культурное пространство города Родники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54837100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54837100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54837100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6233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Развитие жилищно-коммунального хозяйства в Родниковском городском поселении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19178698,54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19164951,60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4888495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155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расходов на реализацию программ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157896388,54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149600276,64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151522216,64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1843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36B07-8F2D-4228-99E0-287C2CCE978A}" type="slidenum">
              <a:rPr lang="ru-RU" smtClean="0"/>
              <a:pPr>
                <a:defRPr/>
              </a:pPr>
              <a:t>16</a:t>
            </a:fld>
            <a:endParaRPr lang="ru-RU" smtClean="0"/>
          </a:p>
        </p:txBody>
      </p:sp>
      <p:sp>
        <p:nvSpPr>
          <p:cNvPr id="108547" name="Line 3"/>
          <p:cNvSpPr>
            <a:spLocks noChangeShapeType="1"/>
          </p:cNvSpPr>
          <p:nvPr/>
        </p:nvSpPr>
        <p:spPr bwMode="auto">
          <a:xfrm>
            <a:off x="336550" y="1490663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08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  <p:bldP spid="1085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147638"/>
            <a:ext cx="8915400" cy="493712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solidFill>
                  <a:schemeClr val="tx1"/>
                </a:solidFill>
                <a:latin typeface="Bookman Old Style" pitchFamily="18" charset="0"/>
              </a:rPr>
              <a:t>Источники финансирования дефицита бюджета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852488"/>
            <a:ext cx="8915400" cy="808037"/>
          </a:xfrm>
        </p:spPr>
        <p:txBody>
          <a:bodyPr>
            <a:normAutofit fontScale="92500"/>
          </a:bodyPr>
          <a:lstStyle/>
          <a:p>
            <a:pPr marL="0" indent="265113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600" dirty="0" smtClean="0"/>
              <a:t>В процессе принятия и исполнения бюджета Родниковского городского поселения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err="1" smtClean="0"/>
              <a:t>профицит</a:t>
            </a:r>
            <a:r>
              <a:rPr lang="ru-RU" sz="1600" dirty="0" smtClean="0"/>
              <a:t>. Но чаще всего расходы превышают доходы. В таком случае возникает </a:t>
            </a:r>
            <a:r>
              <a:rPr lang="ru-RU" sz="1600" b="1" u="sng" dirty="0" smtClean="0"/>
              <a:t>дефицит</a:t>
            </a:r>
            <a:r>
              <a:rPr lang="ru-RU" sz="1600" dirty="0" smtClean="0"/>
              <a:t>.</a:t>
            </a:r>
          </a:p>
        </p:txBody>
      </p:sp>
      <p:sp>
        <p:nvSpPr>
          <p:cNvPr id="1945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36768-DD68-4179-9B46-9B75BF3DA81A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90116" name="Line 4"/>
          <p:cNvSpPr>
            <a:spLocks noChangeShapeType="1"/>
          </p:cNvSpPr>
          <p:nvPr/>
        </p:nvSpPr>
        <p:spPr bwMode="auto">
          <a:xfrm>
            <a:off x="341313" y="673100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1317625" y="1984375"/>
            <a:ext cx="7224713" cy="360363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/>
              <a:t>Источниками финансирования дефицита бюджета города</a:t>
            </a:r>
          </a:p>
        </p:txBody>
      </p:sp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627063" y="2938463"/>
            <a:ext cx="2209800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b="1" u="sng"/>
              <a:t>муниципальные займы,</a:t>
            </a:r>
            <a:r>
              <a:rPr lang="ru-RU" sz="1400"/>
              <a:t> осуществляемые путем выпуска муниципальных ценных бумаг от имени муниципального образования</a:t>
            </a:r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3046413" y="2921000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b="1" u="sng"/>
              <a:t>бюджетные кредиты,</a:t>
            </a:r>
            <a:r>
              <a:rPr lang="ru-RU" sz="1400"/>
              <a:t> полученные от бюджетов других уровней бюджетной системы РФ</a:t>
            </a:r>
          </a:p>
        </p:txBody>
      </p:sp>
      <p:sp>
        <p:nvSpPr>
          <p:cNvPr id="90120" name="Rectangle 8"/>
          <p:cNvSpPr>
            <a:spLocks noChangeArrowheads="1"/>
          </p:cNvSpPr>
          <p:nvPr/>
        </p:nvSpPr>
        <p:spPr bwMode="auto">
          <a:xfrm>
            <a:off x="5119688" y="2919413"/>
            <a:ext cx="1992312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b="1" u="sng"/>
              <a:t>кредиты,</a:t>
            </a:r>
          </a:p>
          <a:p>
            <a:pPr algn="ctr"/>
            <a:r>
              <a:rPr lang="ru-RU" sz="1400"/>
              <a:t> полученные от кредитных организаций</a:t>
            </a:r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7253288" y="2909888"/>
            <a:ext cx="1982787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b="1" u="sng"/>
              <a:t>изменение остатков</a:t>
            </a:r>
            <a:r>
              <a:rPr lang="ru-RU" sz="1000"/>
              <a:t> </a:t>
            </a:r>
            <a:r>
              <a:rPr lang="ru-RU" sz="1400"/>
              <a:t>средств на счетах по учету средств местного бюджета</a:t>
            </a:r>
          </a:p>
        </p:txBody>
      </p:sp>
      <p:sp>
        <p:nvSpPr>
          <p:cNvPr id="90122" name="Line 10"/>
          <p:cNvSpPr>
            <a:spLocks noChangeShapeType="1"/>
          </p:cNvSpPr>
          <p:nvPr/>
        </p:nvSpPr>
        <p:spPr bwMode="auto">
          <a:xfrm>
            <a:off x="4941888" y="2327275"/>
            <a:ext cx="11112" cy="354013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23" name="Line 11"/>
          <p:cNvSpPr>
            <a:spLocks noChangeShapeType="1"/>
          </p:cNvSpPr>
          <p:nvPr/>
        </p:nvSpPr>
        <p:spPr bwMode="auto">
          <a:xfrm>
            <a:off x="1724025" y="2697163"/>
            <a:ext cx="0" cy="2444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24" name="Line 12"/>
          <p:cNvSpPr>
            <a:spLocks noChangeShapeType="1"/>
          </p:cNvSpPr>
          <p:nvPr/>
        </p:nvSpPr>
        <p:spPr bwMode="auto">
          <a:xfrm>
            <a:off x="4048125" y="2700338"/>
            <a:ext cx="0" cy="2444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25" name="Line 13"/>
          <p:cNvSpPr>
            <a:spLocks noChangeShapeType="1"/>
          </p:cNvSpPr>
          <p:nvPr/>
        </p:nvSpPr>
        <p:spPr bwMode="auto">
          <a:xfrm>
            <a:off x="6092825" y="2690813"/>
            <a:ext cx="0" cy="2444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26" name="Line 14"/>
          <p:cNvSpPr>
            <a:spLocks noChangeShapeType="1"/>
          </p:cNvSpPr>
          <p:nvPr/>
        </p:nvSpPr>
        <p:spPr bwMode="auto">
          <a:xfrm>
            <a:off x="8205788" y="2689225"/>
            <a:ext cx="0" cy="2444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27" name="Line 15"/>
          <p:cNvSpPr>
            <a:spLocks noChangeShapeType="1"/>
          </p:cNvSpPr>
          <p:nvPr/>
        </p:nvSpPr>
        <p:spPr bwMode="auto">
          <a:xfrm>
            <a:off x="1731963" y="2689225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28" name="Line 16"/>
          <p:cNvSpPr>
            <a:spLocks noChangeShapeType="1"/>
          </p:cNvSpPr>
          <p:nvPr/>
        </p:nvSpPr>
        <p:spPr bwMode="auto">
          <a:xfrm flipV="1">
            <a:off x="284163" y="5049838"/>
            <a:ext cx="6880225" cy="1905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29" name="Line 17"/>
          <p:cNvSpPr>
            <a:spLocks noChangeShapeType="1"/>
          </p:cNvSpPr>
          <p:nvPr/>
        </p:nvSpPr>
        <p:spPr bwMode="auto">
          <a:xfrm flipV="1">
            <a:off x="292100" y="4695825"/>
            <a:ext cx="0" cy="360363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90130" name="Line 18"/>
          <p:cNvSpPr>
            <a:spLocks noChangeShapeType="1"/>
          </p:cNvSpPr>
          <p:nvPr/>
        </p:nvSpPr>
        <p:spPr bwMode="auto">
          <a:xfrm flipV="1">
            <a:off x="7153275" y="4684713"/>
            <a:ext cx="0" cy="360362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90131" name="Rectangle 19"/>
          <p:cNvSpPr>
            <a:spLocks noChangeArrowheads="1"/>
          </p:cNvSpPr>
          <p:nvPr/>
        </p:nvSpPr>
        <p:spPr bwMode="auto">
          <a:xfrm>
            <a:off x="1865313" y="5162550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b="1" u="sng"/>
              <a:t>муниципальный долг,</a:t>
            </a:r>
          </a:p>
          <a:p>
            <a:pPr algn="ctr"/>
            <a:r>
              <a:rPr lang="ru-RU" sz="1400"/>
              <a:t>то есть совокупность долговых обязательств муниципального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90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90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90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90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000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000"/>
                                        <p:tgtEl>
                                          <p:spTgt spid="90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000"/>
                                        <p:tgtEl>
                                          <p:spTgt spid="90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6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90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8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2000"/>
                                        <p:tgtEl>
                                          <p:spTgt spid="90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000"/>
                                        <p:tgtEl>
                                          <p:spTgt spid="90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2000"/>
                                        <p:tgtEl>
                                          <p:spTgt spid="90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5" grpId="0" build="p"/>
      <p:bldP spid="90116" grpId="0" animBg="1"/>
      <p:bldP spid="90117" grpId="0" animBg="1"/>
      <p:bldP spid="90118" grpId="0" animBg="1"/>
      <p:bldP spid="90119" grpId="0" animBg="1"/>
      <p:bldP spid="90120" grpId="0" animBg="1"/>
      <p:bldP spid="90121" grpId="0" animBg="1"/>
      <p:bldP spid="90122" grpId="0" animBg="1"/>
      <p:bldP spid="90123" grpId="0" animBg="1"/>
      <p:bldP spid="90124" grpId="0" animBg="1"/>
      <p:bldP spid="90125" grpId="0" animBg="1"/>
      <p:bldP spid="90126" grpId="0" animBg="1"/>
      <p:bldP spid="90127" grpId="0" animBg="1"/>
      <p:bldP spid="90128" grpId="0" animBg="1"/>
      <p:bldP spid="90129" grpId="0" animBg="1"/>
      <p:bldP spid="90130" grpId="0" animBg="1"/>
      <p:bldP spid="901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50825"/>
            <a:ext cx="8915400" cy="619125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chemeClr val="tx1"/>
                </a:solidFill>
                <a:latin typeface="Bookman Old Style" pitchFamily="18" charset="0"/>
              </a:rPr>
              <a:t>Обращение к жителям города Родники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523875" y="1166813"/>
            <a:ext cx="8915400" cy="3208337"/>
          </a:xfrm>
        </p:spPr>
        <p:txBody>
          <a:bodyPr>
            <a:normAutofit fontScale="92500" lnSpcReduction="10000"/>
          </a:bodyPr>
          <a:lstStyle/>
          <a:p>
            <a:pPr marL="0" indent="354013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2000" b="1" dirty="0" smtClean="0"/>
              <a:t>Уважаемые жители и гости города Родники!</a:t>
            </a:r>
          </a:p>
          <a:p>
            <a:pPr marL="0" indent="354013" algn="just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600" b="1" dirty="0" smtClean="0"/>
              <a:t>Обращаем Ваше внимание на то, что </a:t>
            </a:r>
            <a:r>
              <a:rPr lang="ru-RU" sz="1600" b="1" u="sng" dirty="0" smtClean="0"/>
              <a:t>бюджет для граждан на 2020 год и на плановый период 2021 и 2022 годов составлен по проекту бюджета Родниковского городского поселения и носит ознакомительный и осведомительный характер. </a:t>
            </a:r>
          </a:p>
          <a:p>
            <a:pPr marL="0" indent="354013" algn="just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600" b="1" dirty="0" smtClean="0"/>
              <a:t>Окончательный вариант бюджета  Родниковского городского поселения на 2020 год и на плановый период 2021 и 2022 годов будет утвержден решением Совета муниципального образования «Родниковское городское поселение Родниковского муниципального района Ивановской области», после соблюдения всех процедур по рассмотрению и принятию бюджета.</a:t>
            </a:r>
          </a:p>
          <a:p>
            <a:pPr marL="0" indent="354013" algn="just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600" b="1" dirty="0" smtClean="0"/>
              <a:t>С решением Совета муниципального образования «Родниковское городское поселение Родниковского муниципального района Ивановской области», «О бюджете Родниковского городского поселения на 2020 год и на плановый период 2021 и 2022 годов», а так же с последующими внесенными изменениями в данное решение, можно ознакомится на официальном сайте Родниковского муниципального района </a:t>
            </a:r>
            <a:r>
              <a:rPr lang="en-US" sz="1600" b="1" dirty="0" smtClean="0">
                <a:hlinkClick r:id="rId2"/>
              </a:rPr>
              <a:t>http://www.rodniki-37.ru</a:t>
            </a:r>
            <a:r>
              <a:rPr lang="en-US" sz="1600" b="1" dirty="0" smtClean="0"/>
              <a:t> </a:t>
            </a:r>
            <a:endParaRPr lang="ru-RU" sz="1400" b="1" dirty="0" smtClean="0"/>
          </a:p>
        </p:txBody>
      </p:sp>
      <p:sp>
        <p:nvSpPr>
          <p:cNvPr id="2150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E6835-59B3-409A-ACAC-E306D9A4AA77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92164" name="Line 4"/>
          <p:cNvSpPr>
            <a:spLocks noChangeShapeType="1"/>
          </p:cNvSpPr>
          <p:nvPr/>
        </p:nvSpPr>
        <p:spPr bwMode="auto">
          <a:xfrm>
            <a:off x="312738" y="865188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2286000" y="518477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4329113" y="56515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6235700" y="514667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300"/>
                            </p:stCondLst>
                            <p:childTnLst>
                              <p:par>
                                <p:cTn id="1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500"/>
                            </p:stCondLst>
                            <p:childTnLst>
                              <p:par>
                                <p:cTn id="2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900"/>
                            </p:stCondLst>
                            <p:childTnLst>
                              <p:par>
                                <p:cTn id="3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3" grpId="0" build="p"/>
      <p:bldP spid="9216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08000" y="1136650"/>
            <a:ext cx="8969375" cy="4789488"/>
          </a:xfrm>
        </p:spPr>
        <p:txBody>
          <a:bodyPr lIns="54000" rIns="54000"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	«Бюджет для граждан» разработан для предоставления в удобной и доступной для населения форме основных показателей бюджета Родниковского городского поселения, задач и приоритетных направлений бюджетной и налоговой политики, основных правил  формирования бюджета, а также в целях повышения уровня финансовой грамотности граждан.</a:t>
            </a:r>
          </a:p>
          <a:p>
            <a:pPr>
              <a:buNone/>
            </a:pPr>
            <a:r>
              <a:rPr lang="ru-RU" sz="1800" dirty="0" smtClean="0"/>
              <a:t>	Представленная в брошюре информация предназначена для широкого круга  пользователей и будет интересна и полезна всем категориям населения, так как бюджет Родниковского городского поселения затрагивает интересы каждого жителя города.</a:t>
            </a:r>
          </a:p>
          <a:p>
            <a:pPr>
              <a:buNone/>
            </a:pPr>
            <a:r>
              <a:rPr lang="ru-RU" sz="1800" dirty="0" smtClean="0"/>
              <a:t>	«Бюджет для граждан» нацелен на получение обратной связи  от граждан, которые заинтересованы в социальном и экономическом развитии города Родники.</a:t>
            </a:r>
          </a:p>
          <a:p>
            <a:pPr marL="1588" indent="36195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700" b="1" dirty="0" smtClean="0"/>
          </a:p>
        </p:txBody>
      </p:sp>
      <p:sp>
        <p:nvSpPr>
          <p:cNvPr id="614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2080D0-46A3-4A58-A010-5BE44A44F7BF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076450" y="511175"/>
            <a:ext cx="57324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latin typeface="Bookman Old Style" pitchFamily="18" charset="0"/>
              </a:rPr>
              <a:t>Предисловие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1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188913"/>
            <a:ext cx="8902700" cy="5762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Что такое бюджет?</a:t>
            </a:r>
          </a:p>
        </p:txBody>
      </p:sp>
      <p:sp>
        <p:nvSpPr>
          <p:cNvPr id="717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E41F9-8618-4106-B027-B7CFD405AE6F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93675" y="3429000"/>
            <a:ext cx="93630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 b="1"/>
              <a:t>БЮДЖЕТ</a:t>
            </a:r>
            <a:r>
              <a:rPr lang="ru-RU" sz="1500" b="1"/>
              <a:t> (от старонормандского </a:t>
            </a:r>
            <a:r>
              <a:rPr lang="en-US" sz="1500" b="1"/>
              <a:t>bougette </a:t>
            </a:r>
            <a:r>
              <a:rPr lang="ru-RU" sz="1500" b="1"/>
              <a:t>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193675" y="900113"/>
            <a:ext cx="2263775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/>
              <a:t>ДОХОДЫ</a:t>
            </a:r>
          </a:p>
          <a:p>
            <a:pPr algn="ctr"/>
            <a:r>
              <a:rPr lang="ru-RU" sz="1500" b="1"/>
              <a:t>это поступающие в бюджет денежные средства (налоги юридических и физических лиц, административные платежи и сборы, безвозмездные поступления)</a:t>
            </a:r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0275" y="4221163"/>
            <a:ext cx="28067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884988" y="1023938"/>
            <a:ext cx="27305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>
            <a:spAutoFit/>
          </a:bodyPr>
          <a:lstStyle/>
          <a:p>
            <a:pPr algn="ctr"/>
            <a:r>
              <a:rPr lang="ru-RU" sz="1600" b="1"/>
              <a:t>РАСХОДЫ</a:t>
            </a:r>
          </a:p>
          <a:p>
            <a:pPr algn="ctr"/>
            <a:r>
              <a:rPr lang="ru-RU" sz="1500" b="1"/>
              <a:t>это выплачиваемые из бюджета денежные средства (социальные выплаты населению, содержание государственных учреждений (образование, ЖКХ, культура и другие) капитальное строительство и другие)</a:t>
            </a:r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H="1">
            <a:off x="2925763" y="4941888"/>
            <a:ext cx="544512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6278563" y="4941888"/>
            <a:ext cx="547687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271463" y="4365625"/>
            <a:ext cx="2497137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 b="1"/>
              <a:t>превышение доходов над расходами образует положительный остаток бюджета</a:t>
            </a:r>
            <a:r>
              <a:rPr lang="ru-RU" sz="1600" b="1"/>
              <a:t> </a:t>
            </a:r>
          </a:p>
          <a:p>
            <a:pPr algn="ctr"/>
            <a:r>
              <a:rPr lang="ru-RU" sz="1600" b="1"/>
              <a:t>ПРОФИЦИТ</a:t>
            </a: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6746875" y="4365625"/>
            <a:ext cx="2574925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 b="1"/>
              <a:t>если расходная часть бюджета превышает доходную, то бюджет формируется с</a:t>
            </a:r>
          </a:p>
          <a:p>
            <a:pPr algn="ctr"/>
            <a:r>
              <a:rPr lang="ru-RU" sz="1600" b="1"/>
              <a:t>ДЕФИЦИТОМ</a:t>
            </a:r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193675" y="6035675"/>
            <a:ext cx="9283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 b="1"/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</a:p>
        </p:txBody>
      </p:sp>
      <p:pic>
        <p:nvPicPr>
          <p:cNvPr id="7189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6388" y="1052513"/>
            <a:ext cx="3871912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350838" y="765175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1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00"/>
                            </p:stCondLst>
                            <p:childTnLst>
                              <p:par>
                                <p:cTn id="1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900"/>
                            </p:stCondLst>
                            <p:childTnLst>
                              <p:par>
                                <p:cTn id="2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900"/>
                            </p:stCondLst>
                            <p:childTnLst>
                              <p:par>
                                <p:cTn id="3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6400"/>
                            </p:stCondLst>
                            <p:childTnLst>
                              <p:par>
                                <p:cTn id="3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6900"/>
                            </p:stCondLst>
                            <p:childTnLst>
                              <p:par>
                                <p:cTn id="4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900"/>
                            </p:stCondLst>
                            <p:childTnLst>
                              <p:par>
                                <p:cTn id="5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6000"/>
                            </p:stCondLst>
                            <p:childTnLst>
                              <p:par>
                                <p:cTn id="5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7000"/>
                            </p:stCondLst>
                            <p:childTnLst>
                              <p:par>
                                <p:cTn id="6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100"/>
                            </p:stCondLst>
                            <p:childTnLst>
                              <p:par>
                                <p:cTn id="7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176" grpId="0"/>
      <p:bldP spid="7178" grpId="0"/>
      <p:bldP spid="7180" grpId="0"/>
      <p:bldP spid="7181" grpId="0" animBg="1"/>
      <p:bldP spid="7182" grpId="0" animBg="1"/>
      <p:bldP spid="7185" grpId="0"/>
      <p:bldP spid="7186" grpId="0"/>
      <p:bldP spid="7187" grpId="0"/>
      <p:bldP spid="719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74638"/>
            <a:ext cx="8915400" cy="3460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Bookman Old Style" pitchFamily="18" charset="0"/>
              </a:rPr>
              <a:t>Какие бывают бюджеты?</a:t>
            </a:r>
          </a:p>
        </p:txBody>
      </p:sp>
      <p:sp>
        <p:nvSpPr>
          <p:cNvPr id="819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034BD7-A48C-4B1E-8711-533EA541F4F6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711200" y="898525"/>
            <a:ext cx="163671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Бюджет семьи</a:t>
            </a:r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 flipH="1">
            <a:off x="2708275" y="868363"/>
            <a:ext cx="769938" cy="317500"/>
          </a:xfrm>
          <a:prstGeom prst="line">
            <a:avLst/>
          </a:prstGeom>
          <a:noFill/>
          <a:ln w="50800" cmpd="tri">
            <a:solidFill>
              <a:schemeClr val="accent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 flipH="1">
            <a:off x="4953000" y="765175"/>
            <a:ext cx="0" cy="936625"/>
          </a:xfrm>
          <a:prstGeom prst="line">
            <a:avLst/>
          </a:prstGeom>
          <a:noFill/>
          <a:ln w="50800" cmpd="tri">
            <a:solidFill>
              <a:schemeClr val="accent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6356350" y="836613"/>
            <a:ext cx="782638" cy="368300"/>
          </a:xfrm>
          <a:prstGeom prst="line">
            <a:avLst/>
          </a:prstGeom>
          <a:noFill/>
          <a:ln w="50800" cmpd="tri">
            <a:solidFill>
              <a:schemeClr val="accent2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3314700" y="1844675"/>
            <a:ext cx="3197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Бюджеты публично-правовых образований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7059613" y="836613"/>
            <a:ext cx="265271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/>
              <a:t>Бюджет организаций</a:t>
            </a:r>
          </a:p>
        </p:txBody>
      </p:sp>
      <p:pic>
        <p:nvPicPr>
          <p:cNvPr id="3789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3450" y="1265238"/>
            <a:ext cx="21923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0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3860800"/>
            <a:ext cx="25669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1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27425" y="3870325"/>
            <a:ext cx="2770188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3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32625" y="3860800"/>
            <a:ext cx="2344738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4" name="Line 16"/>
          <p:cNvSpPr>
            <a:spLocks noChangeShapeType="1"/>
          </p:cNvSpPr>
          <p:nvPr/>
        </p:nvSpPr>
        <p:spPr bwMode="auto">
          <a:xfrm>
            <a:off x="6015038" y="2781300"/>
            <a:ext cx="781050" cy="719138"/>
          </a:xfrm>
          <a:prstGeom prst="line">
            <a:avLst/>
          </a:prstGeom>
          <a:noFill/>
          <a:ln w="38100" cmpd="dbl">
            <a:solidFill>
              <a:schemeClr val="accent2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>
            <a:off x="4943475" y="2781300"/>
            <a:ext cx="0" cy="863600"/>
          </a:xfrm>
          <a:prstGeom prst="line">
            <a:avLst/>
          </a:prstGeom>
          <a:noFill/>
          <a:ln w="38100" cmpd="dbl">
            <a:solidFill>
              <a:schemeClr val="accent2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7906" name="Line 18"/>
          <p:cNvSpPr>
            <a:spLocks noChangeShapeType="1"/>
          </p:cNvSpPr>
          <p:nvPr/>
        </p:nvSpPr>
        <p:spPr bwMode="auto">
          <a:xfrm flipH="1">
            <a:off x="3079750" y="2781300"/>
            <a:ext cx="781050" cy="792163"/>
          </a:xfrm>
          <a:prstGeom prst="line">
            <a:avLst/>
          </a:prstGeom>
          <a:noFill/>
          <a:ln w="38100" cmpd="dbl">
            <a:solidFill>
              <a:schemeClr val="accent2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193675" y="5297488"/>
            <a:ext cx="28860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Российской Федерации</a:t>
            </a:r>
          </a:p>
          <a:p>
            <a:pPr algn="ctr"/>
            <a:r>
              <a:rPr lang="ru-RU" sz="1400" b="1"/>
              <a:t>(федеральный бюджет, бюджеты государственных внебюджетных фондов РФ)</a:t>
            </a: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3549650" y="5235575"/>
            <a:ext cx="28860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субъектов</a:t>
            </a:r>
          </a:p>
          <a:p>
            <a:pPr algn="ctr"/>
            <a:r>
              <a:rPr lang="ru-RU" b="1"/>
              <a:t>Российской Федерации</a:t>
            </a:r>
          </a:p>
          <a:p>
            <a:pPr algn="ctr"/>
            <a:r>
              <a:rPr lang="ru-RU" sz="1400" b="1"/>
              <a:t>(региональные бюджеты, бюджеты территориальных фондов ОМС)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6826250" y="5305425"/>
            <a:ext cx="272891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муниципальных образований</a:t>
            </a:r>
          </a:p>
          <a:p>
            <a:pPr algn="ctr"/>
            <a:r>
              <a:rPr lang="ru-RU" sz="1400" b="1"/>
              <a:t>(местные бюджеты)</a:t>
            </a:r>
          </a:p>
        </p:txBody>
      </p:sp>
      <p:sp>
        <p:nvSpPr>
          <p:cNvPr id="37910" name="Line 22"/>
          <p:cNvSpPr>
            <a:spLocks noChangeShapeType="1"/>
          </p:cNvSpPr>
          <p:nvPr/>
        </p:nvSpPr>
        <p:spPr bwMode="auto">
          <a:xfrm>
            <a:off x="350838" y="692150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911" name="Line 23"/>
          <p:cNvSpPr>
            <a:spLocks noChangeShapeType="1"/>
          </p:cNvSpPr>
          <p:nvPr/>
        </p:nvSpPr>
        <p:spPr bwMode="auto">
          <a:xfrm>
            <a:off x="3470275" y="2565400"/>
            <a:ext cx="2808288" cy="0"/>
          </a:xfrm>
          <a:prstGeom prst="line">
            <a:avLst/>
          </a:prstGeom>
          <a:noFill/>
          <a:ln w="44450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5" y="1268413"/>
            <a:ext cx="2205038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2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2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20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5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2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2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5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2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2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2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7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2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20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3" grpId="0"/>
      <p:bldP spid="37894" grpId="0" animBg="1"/>
      <p:bldP spid="37895" grpId="0" animBg="1"/>
      <p:bldP spid="37896" grpId="0" animBg="1"/>
      <p:bldP spid="37897" grpId="0"/>
      <p:bldP spid="37898" grpId="0"/>
      <p:bldP spid="37904" grpId="0" animBg="1"/>
      <p:bldP spid="37905" grpId="0" animBg="1"/>
      <p:bldP spid="37906" grpId="0" animBg="1"/>
      <p:bldP spid="37907" grpId="0"/>
      <p:bldP spid="37908" grpId="0"/>
      <p:bldP spid="37909" grpId="0"/>
      <p:bldP spid="37910" grpId="0" animBg="1"/>
      <p:bldP spid="379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8000" y="5734050"/>
            <a:ext cx="8902700" cy="965200"/>
          </a:xfrm>
          <a:noFill/>
        </p:spPr>
        <p:txBody>
          <a:bodyPr lIns="54000" rIns="54000"/>
          <a:lstStyle/>
          <a:p>
            <a:pPr marL="0" indent="182563" algn="just" eaLnBrk="1" hangingPunct="1">
              <a:buFontTx/>
              <a:buNone/>
            </a:pPr>
            <a:r>
              <a:rPr lang="ru-RU" sz="1400" b="1" smtClean="0"/>
              <a:t>Местный бюджет</a:t>
            </a:r>
            <a:r>
              <a:rPr lang="ru-RU" sz="1400" smtClean="0"/>
              <a:t> – одна из составных частей бюджетной системы РФ. Он является финансовой основой деятельности органов местного самоуправления. В бюджете органа местного самоуправления показываются доходы, полученные в данном городе, и расходы, осуществляемые им для реализации функций.</a:t>
            </a:r>
          </a:p>
        </p:txBody>
      </p:sp>
      <p:graphicFrame>
        <p:nvGraphicFramePr>
          <p:cNvPr id="14019" name="Group 1731"/>
          <p:cNvGraphicFramePr>
            <a:graphicFrameLocks noGrp="1"/>
          </p:cNvGraphicFramePr>
          <p:nvPr>
            <p:ph sz="half" idx="2"/>
          </p:nvPr>
        </p:nvGraphicFramePr>
        <p:xfrm>
          <a:off x="584200" y="115888"/>
          <a:ext cx="8813800" cy="5635308"/>
        </p:xfrm>
        <a:graphic>
          <a:graphicData uri="http://schemas.openxmlformats.org/drawingml/2006/table">
            <a:tbl>
              <a:tblPr/>
              <a:tblGrid>
                <a:gridCol w="433388"/>
                <a:gridCol w="423862"/>
                <a:gridCol w="428625"/>
                <a:gridCol w="341313"/>
                <a:gridCol w="217487"/>
                <a:gridCol w="433388"/>
                <a:gridCol w="215900"/>
                <a:gridCol w="719137"/>
                <a:gridCol w="719138"/>
                <a:gridCol w="398462"/>
                <a:gridCol w="396875"/>
                <a:gridCol w="217488"/>
                <a:gridCol w="822325"/>
                <a:gridCol w="217487"/>
                <a:gridCol w="347663"/>
                <a:gridCol w="219075"/>
                <a:gridCol w="215900"/>
                <a:gridCol w="728662"/>
                <a:gridCol w="215900"/>
                <a:gridCol w="1101725"/>
              </a:tblGrid>
              <a:tr h="288925">
                <a:tc gridSpan="20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Бюджетная система Российской Федерации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 бюджет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государственных внебюджетных фондов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Первый уровень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субъектов РФ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территориальных государственных внебюджетных фондов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Второй уровень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муниципальных районов,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городских округов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бюджеты внутригородских муниципальных образований городов федерального значения Москвы и Санкт - Петербурга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Третий уровень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городских и сельских поселений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Четвертый уровень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1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7A3C09-E01A-439C-A7F8-D9B9610E7ABE}" type="slidenum">
              <a:rPr lang="ru-RU" smtClean="0"/>
              <a:pPr>
                <a:defRPr/>
              </a:pPr>
              <a:t>5</a:t>
            </a:fld>
            <a:endParaRPr lang="ru-RU" smtClean="0"/>
          </a:p>
        </p:txBody>
      </p:sp>
      <p:sp>
        <p:nvSpPr>
          <p:cNvPr id="9393" name="Line 1588"/>
          <p:cNvSpPr>
            <a:spLocks noChangeShapeType="1"/>
          </p:cNvSpPr>
          <p:nvPr/>
        </p:nvSpPr>
        <p:spPr bwMode="auto">
          <a:xfrm>
            <a:off x="328613" y="539750"/>
            <a:ext cx="9186862" cy="0"/>
          </a:xfrm>
          <a:prstGeom prst="line">
            <a:avLst/>
          </a:prstGeom>
          <a:noFill/>
          <a:ln w="47625" cmpd="thinThick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4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74638"/>
            <a:ext cx="8915400" cy="4175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Основы составления проекта бюджета Родниковского городского поселения</a:t>
            </a:r>
          </a:p>
        </p:txBody>
      </p:sp>
      <p:sp>
        <p:nvSpPr>
          <p:cNvPr id="1024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FF3EB-8A0F-4FFE-89F6-3CD5165E6A93}" type="slidenum">
              <a:rPr lang="ru-RU"/>
              <a:pPr>
                <a:defRPr/>
              </a:pPr>
              <a:t>6</a:t>
            </a:fld>
            <a:endParaRPr lang="ru-RU"/>
          </a:p>
        </p:txBody>
      </p:sp>
      <p:pic>
        <p:nvPicPr>
          <p:cNvPr id="389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838" y="4462463"/>
            <a:ext cx="1951037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2" name="Line 10"/>
          <p:cNvSpPr>
            <a:spLocks noChangeShapeType="1"/>
          </p:cNvSpPr>
          <p:nvPr/>
        </p:nvSpPr>
        <p:spPr bwMode="auto">
          <a:xfrm>
            <a:off x="404813" y="863600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866775" y="3881438"/>
            <a:ext cx="8189913" cy="400050"/>
          </a:xfrm>
          <a:prstGeom prst="rect">
            <a:avLst/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/>
              <a:t>Составление проекта бюджета Родниковского городского поселения</a:t>
            </a:r>
          </a:p>
        </p:txBody>
      </p:sp>
      <p:sp>
        <p:nvSpPr>
          <p:cNvPr id="38925" name="AutoShape 13"/>
          <p:cNvSpPr>
            <a:spLocks noChangeArrowheads="1"/>
          </p:cNvSpPr>
          <p:nvPr/>
        </p:nvSpPr>
        <p:spPr bwMode="auto">
          <a:xfrm>
            <a:off x="895350" y="1196975"/>
            <a:ext cx="1873250" cy="2519363"/>
          </a:xfrm>
          <a:prstGeom prst="downArrowCallout">
            <a:avLst>
              <a:gd name="adj1" fmla="val 25000"/>
              <a:gd name="adj2" fmla="val 25000"/>
              <a:gd name="adj3" fmla="val 22415"/>
              <a:gd name="adj4" fmla="val 66667"/>
            </a:avLst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600" b="1"/>
              <a:t>Бюджетное послание Президента Российской Федерации</a:t>
            </a:r>
          </a:p>
        </p:txBody>
      </p:sp>
      <p:sp>
        <p:nvSpPr>
          <p:cNvPr id="38926" name="AutoShape 14"/>
          <p:cNvSpPr>
            <a:spLocks noChangeArrowheads="1"/>
          </p:cNvSpPr>
          <p:nvPr/>
        </p:nvSpPr>
        <p:spPr bwMode="auto">
          <a:xfrm>
            <a:off x="3003550" y="1196975"/>
            <a:ext cx="1871663" cy="2519363"/>
          </a:xfrm>
          <a:prstGeom prst="downArrowCallout">
            <a:avLst>
              <a:gd name="adj1" fmla="val 25000"/>
              <a:gd name="adj2" fmla="val 25000"/>
              <a:gd name="adj3" fmla="val 22434"/>
              <a:gd name="adj4" fmla="val 66667"/>
            </a:avLst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600" b="1"/>
              <a:t>Прогноз социально-экономического развития </a:t>
            </a:r>
          </a:p>
        </p:txBody>
      </p:sp>
      <p:sp>
        <p:nvSpPr>
          <p:cNvPr id="38927" name="AutoShape 15"/>
          <p:cNvSpPr>
            <a:spLocks noChangeArrowheads="1"/>
          </p:cNvSpPr>
          <p:nvPr/>
        </p:nvSpPr>
        <p:spPr bwMode="auto">
          <a:xfrm>
            <a:off x="7215188" y="1196975"/>
            <a:ext cx="1871662" cy="2519363"/>
          </a:xfrm>
          <a:prstGeom prst="downArrowCallout">
            <a:avLst>
              <a:gd name="adj1" fmla="val 25000"/>
              <a:gd name="adj2" fmla="val 25000"/>
              <a:gd name="adj3" fmla="val 22434"/>
              <a:gd name="adj4" fmla="val 66667"/>
            </a:avLst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600" b="1"/>
              <a:t>Муниципальные программы Родниковского городского поселения</a:t>
            </a:r>
          </a:p>
        </p:txBody>
      </p:sp>
      <p:sp>
        <p:nvSpPr>
          <p:cNvPr id="38928" name="AutoShape 16"/>
          <p:cNvSpPr>
            <a:spLocks noChangeArrowheads="1"/>
          </p:cNvSpPr>
          <p:nvPr/>
        </p:nvSpPr>
        <p:spPr bwMode="auto">
          <a:xfrm>
            <a:off x="5110163" y="1196975"/>
            <a:ext cx="1871662" cy="2519363"/>
          </a:xfrm>
          <a:prstGeom prst="downArrowCallout">
            <a:avLst>
              <a:gd name="adj1" fmla="val 25000"/>
              <a:gd name="adj2" fmla="val 25000"/>
              <a:gd name="adj3" fmla="val 22434"/>
              <a:gd name="adj4" fmla="val 66667"/>
            </a:avLst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600" b="1"/>
              <a:t>Основные направления бюджетной и налоговой политики</a:t>
            </a:r>
          </a:p>
        </p:txBody>
      </p:sp>
      <p:pic>
        <p:nvPicPr>
          <p:cNvPr id="38929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6213" y="4411663"/>
            <a:ext cx="20304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1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54600" y="4451350"/>
            <a:ext cx="20637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2" name="Picture 2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0138" y="4438650"/>
            <a:ext cx="20288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22" grpId="0" animBg="1"/>
      <p:bldP spid="38923" grpId="0" animBg="1"/>
      <p:bldP spid="38925" grpId="0" animBg="1"/>
      <p:bldP spid="38926" grpId="0" animBg="1"/>
      <p:bldP spid="38927" grpId="0" animBg="1"/>
      <p:bldP spid="389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92138" y="303213"/>
            <a:ext cx="8915400" cy="490537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chemeClr val="tx1"/>
                </a:solidFill>
                <a:latin typeface="Bookman Old Style" pitchFamily="18" charset="0"/>
              </a:rPr>
              <a:t>Бюджетный процесс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981075"/>
            <a:ext cx="9126538" cy="533400"/>
          </a:xfrm>
        </p:spPr>
        <p:txBody>
          <a:bodyPr>
            <a:normAutofit/>
          </a:bodyPr>
          <a:lstStyle/>
          <a:p>
            <a:pPr marL="0" indent="360363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600" b="1" dirty="0" smtClean="0"/>
              <a:t>Представляет собой деятельность по составлению проекта бюджета, его рассмотрению, утверждению, исполнению, составлению отчета об исполнении и его утверждению.</a:t>
            </a:r>
          </a:p>
        </p:txBody>
      </p:sp>
      <p:sp>
        <p:nvSpPr>
          <p:cNvPr id="1126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24712-76CD-495A-8A2C-B4CD4FC077D9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641600" y="1690688"/>
            <a:ext cx="5072063" cy="360362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 b="1"/>
              <a:t>СТАДИИ БЮДЖЕТНОГО ПРОЦЕССА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508000" y="2852738"/>
            <a:ext cx="1481138" cy="1439862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b="1"/>
              <a:t>1. Разработка проекта бюджета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2271713" y="2803525"/>
            <a:ext cx="1636712" cy="1439863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b="1"/>
              <a:t>2. Рассмотрение проекта бюджета</a:t>
            </a: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4094163" y="2852738"/>
            <a:ext cx="1639887" cy="1439862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b="1"/>
              <a:t>3. Утверждение проекта бюджета</a:t>
            </a: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5967413" y="2852738"/>
            <a:ext cx="1482725" cy="1439862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b="1"/>
              <a:t>4. Исполнение бюджета</a:t>
            </a: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7683500" y="2852738"/>
            <a:ext cx="1639888" cy="1439862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b="1"/>
              <a:t>5. Рассмотрение и утверждение отчета об исполнении бюджета</a:t>
            </a:r>
          </a:p>
        </p:txBody>
      </p:sp>
      <p:sp>
        <p:nvSpPr>
          <p:cNvPr id="39946" name="Line 10"/>
          <p:cNvSpPr>
            <a:spLocks noChangeShapeType="1"/>
          </p:cNvSpPr>
          <p:nvPr/>
        </p:nvSpPr>
        <p:spPr bwMode="auto">
          <a:xfrm>
            <a:off x="4953000" y="2060575"/>
            <a:ext cx="0" cy="43180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7" name="Line 11"/>
          <p:cNvSpPr>
            <a:spLocks noChangeShapeType="1"/>
          </p:cNvSpPr>
          <p:nvPr/>
        </p:nvSpPr>
        <p:spPr bwMode="auto">
          <a:xfrm>
            <a:off x="1052513" y="2492375"/>
            <a:ext cx="7489825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1052513" y="2492375"/>
            <a:ext cx="0" cy="3587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9" name="Line 13"/>
          <p:cNvSpPr>
            <a:spLocks noChangeShapeType="1"/>
          </p:cNvSpPr>
          <p:nvPr/>
        </p:nvSpPr>
        <p:spPr bwMode="auto">
          <a:xfrm>
            <a:off x="3079750" y="2492375"/>
            <a:ext cx="0" cy="3587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50" name="Line 14"/>
          <p:cNvSpPr>
            <a:spLocks noChangeShapeType="1"/>
          </p:cNvSpPr>
          <p:nvPr/>
        </p:nvSpPr>
        <p:spPr bwMode="auto">
          <a:xfrm>
            <a:off x="4953000" y="2492375"/>
            <a:ext cx="0" cy="3587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>
            <a:off x="6669088" y="2492375"/>
            <a:ext cx="0" cy="3587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52" name="Line 16"/>
          <p:cNvSpPr>
            <a:spLocks noChangeShapeType="1"/>
          </p:cNvSpPr>
          <p:nvPr/>
        </p:nvSpPr>
        <p:spPr bwMode="auto">
          <a:xfrm>
            <a:off x="8542338" y="2492375"/>
            <a:ext cx="0" cy="35877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53" name="Line 17"/>
          <p:cNvSpPr>
            <a:spLocks noChangeShapeType="1"/>
          </p:cNvSpPr>
          <p:nvPr/>
        </p:nvSpPr>
        <p:spPr bwMode="auto">
          <a:xfrm>
            <a:off x="5888038" y="4724400"/>
            <a:ext cx="1639887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55" name="Line 19"/>
          <p:cNvSpPr>
            <a:spLocks noChangeShapeType="1"/>
          </p:cNvSpPr>
          <p:nvPr/>
        </p:nvSpPr>
        <p:spPr bwMode="auto">
          <a:xfrm flipV="1">
            <a:off x="5888038" y="4365625"/>
            <a:ext cx="0" cy="360363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9956" name="Line 20"/>
          <p:cNvSpPr>
            <a:spLocks noChangeShapeType="1"/>
          </p:cNvSpPr>
          <p:nvPr/>
        </p:nvSpPr>
        <p:spPr bwMode="auto">
          <a:xfrm flipV="1">
            <a:off x="7527925" y="4365625"/>
            <a:ext cx="0" cy="360363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9957" name="Rectangle 21"/>
          <p:cNvSpPr>
            <a:spLocks noChangeArrowheads="1"/>
          </p:cNvSpPr>
          <p:nvPr/>
        </p:nvSpPr>
        <p:spPr bwMode="auto">
          <a:xfrm>
            <a:off x="5734050" y="4797425"/>
            <a:ext cx="2027238" cy="28733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i="1"/>
              <a:t>Бюджетный год</a:t>
            </a:r>
          </a:p>
        </p:txBody>
      </p:sp>
      <p:sp>
        <p:nvSpPr>
          <p:cNvPr id="39958" name="Line 22"/>
          <p:cNvSpPr>
            <a:spLocks noChangeShapeType="1"/>
          </p:cNvSpPr>
          <p:nvPr/>
        </p:nvSpPr>
        <p:spPr bwMode="auto">
          <a:xfrm>
            <a:off x="350838" y="5734050"/>
            <a:ext cx="9126537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59" name="Line 23"/>
          <p:cNvSpPr>
            <a:spLocks noChangeShapeType="1"/>
          </p:cNvSpPr>
          <p:nvPr/>
        </p:nvSpPr>
        <p:spPr bwMode="auto">
          <a:xfrm flipV="1">
            <a:off x="350838" y="5373688"/>
            <a:ext cx="0" cy="360362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9960" name="Line 24"/>
          <p:cNvSpPr>
            <a:spLocks noChangeShapeType="1"/>
          </p:cNvSpPr>
          <p:nvPr/>
        </p:nvSpPr>
        <p:spPr bwMode="auto">
          <a:xfrm flipV="1">
            <a:off x="9477375" y="5373688"/>
            <a:ext cx="0" cy="360362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9961" name="Rectangle 25"/>
          <p:cNvSpPr>
            <a:spLocks noChangeArrowheads="1"/>
          </p:cNvSpPr>
          <p:nvPr/>
        </p:nvSpPr>
        <p:spPr bwMode="auto">
          <a:xfrm>
            <a:off x="3236913" y="5300663"/>
            <a:ext cx="2027237" cy="287337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i="1"/>
              <a:t>Бюджетный период</a:t>
            </a:r>
          </a:p>
        </p:txBody>
      </p:sp>
      <p:sp>
        <p:nvSpPr>
          <p:cNvPr id="39962" name="Line 26"/>
          <p:cNvSpPr>
            <a:spLocks noChangeShapeType="1"/>
          </p:cNvSpPr>
          <p:nvPr/>
        </p:nvSpPr>
        <p:spPr bwMode="auto">
          <a:xfrm>
            <a:off x="350838" y="836613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9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4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0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8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2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0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2000"/>
                                        <p:tgtEl>
                                          <p:spTgt spid="3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4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2000"/>
                                        <p:tgtEl>
                                          <p:spTgt spid="3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0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8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200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20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00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2000"/>
                                        <p:tgtEl>
                                          <p:spTgt spid="39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  <p:bldP spid="39940" grpId="0" animBg="1"/>
      <p:bldP spid="39941" grpId="0" animBg="1"/>
      <p:bldP spid="39942" grpId="0" animBg="1"/>
      <p:bldP spid="39943" grpId="0" animBg="1"/>
      <p:bldP spid="39944" grpId="0" animBg="1"/>
      <p:bldP spid="39945" grpId="0" animBg="1"/>
      <p:bldP spid="39946" grpId="0" animBg="1"/>
      <p:bldP spid="39947" grpId="0" animBg="1"/>
      <p:bldP spid="39948" grpId="0" animBg="1"/>
      <p:bldP spid="39949" grpId="0" animBg="1"/>
      <p:bldP spid="39950" grpId="0" animBg="1"/>
      <p:bldP spid="39951" grpId="0" animBg="1"/>
      <p:bldP spid="39952" grpId="0" animBg="1"/>
      <p:bldP spid="39953" grpId="0" animBg="1"/>
      <p:bldP spid="39955" grpId="0" animBg="1"/>
      <p:bldP spid="39956" grpId="0" animBg="1"/>
      <p:bldP spid="39957" grpId="0" animBg="1"/>
      <p:bldP spid="39958" grpId="0" animBg="1"/>
      <p:bldP spid="39959" grpId="0" animBg="1"/>
      <p:bldP spid="39960" grpId="0" animBg="1"/>
      <p:bldP spid="39961" grpId="0" animBg="1"/>
      <p:bldP spid="3996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74638"/>
            <a:ext cx="8915400" cy="3460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Гражданин, его участие в бюджетном процессе</a:t>
            </a:r>
          </a:p>
        </p:txBody>
      </p:sp>
      <p:sp>
        <p:nvSpPr>
          <p:cNvPr id="1229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F11885-3B54-4AF7-A5A1-7B2397689BB1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2070100" y="777875"/>
            <a:ext cx="576580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/>
              <a:t>Помогает формировать доходную часть бюджета</a:t>
            </a: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2074863" y="1179513"/>
            <a:ext cx="5772150" cy="963612"/>
          </a:xfrm>
          <a:prstGeom prst="downArrowCallout">
            <a:avLst>
              <a:gd name="adj1" fmla="val 154578"/>
              <a:gd name="adj2" fmla="val 154578"/>
              <a:gd name="adj3" fmla="val 16667"/>
              <a:gd name="adj4" fmla="val 66667"/>
            </a:avLst>
          </a:prstGeom>
          <a:solidFill>
            <a:srgbClr val="FFCCFF"/>
          </a:solidFill>
          <a:ln w="19050">
            <a:solidFill>
              <a:srgbClr val="FF99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ГРАЖДАНИН</a:t>
            </a:r>
          </a:p>
          <a:p>
            <a:pPr algn="ctr"/>
            <a:r>
              <a:rPr lang="ru-RU" b="1"/>
              <a:t>как налогоплательщик</a:t>
            </a:r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4113" y="2205038"/>
            <a:ext cx="2495550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2074863" y="3627438"/>
            <a:ext cx="5772150" cy="963612"/>
          </a:xfrm>
          <a:prstGeom prst="downArrowCallout">
            <a:avLst>
              <a:gd name="adj1" fmla="val 154578"/>
              <a:gd name="adj2" fmla="val 154578"/>
              <a:gd name="adj3" fmla="val 16667"/>
              <a:gd name="adj4" fmla="val 66667"/>
            </a:avLst>
          </a:prstGeom>
          <a:solidFill>
            <a:srgbClr val="FFCCFF"/>
          </a:solidFill>
          <a:ln w="19050">
            <a:solidFill>
              <a:srgbClr val="FF99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ГРАЖДАНИН</a:t>
            </a:r>
          </a:p>
          <a:p>
            <a:pPr algn="ctr"/>
            <a:r>
              <a:rPr lang="ru-RU" b="1"/>
              <a:t>как получатель социальных гарантий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544513" y="4652963"/>
            <a:ext cx="88931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Получает социальные гарантии – расходная часть бюджета (образование, ЖКХ, культура, физическая культура и спорт, социальные льготы и другие направления социальных гарантий населению)</a:t>
            </a:r>
          </a:p>
        </p:txBody>
      </p:sp>
      <p:pic>
        <p:nvPicPr>
          <p:cNvPr id="4110" name="Picture 14" descr="j00900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3900" y="5578475"/>
            <a:ext cx="8572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j03012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99150" y="5610225"/>
            <a:ext cx="1249363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18" descr="j03014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2888" y="5591175"/>
            <a:ext cx="12096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7" name="Picture 21" descr="j029357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22388" y="5592763"/>
            <a:ext cx="979487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8" name="Picture 22" descr="j028536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89838" y="5557838"/>
            <a:ext cx="925512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350838" y="692150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1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100"/>
                            </p:stCondLst>
                            <p:childTnLst>
                              <p:par>
                                <p:cTn id="3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4" grpId="0"/>
      <p:bldP spid="4105" grpId="0" animBg="1"/>
      <p:bldP spid="4108" grpId="0" animBg="1"/>
      <p:bldP spid="41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5" name="Rectangle 19"/>
          <p:cNvSpPr>
            <a:spLocks noGrp="1" noChangeArrowheads="1"/>
          </p:cNvSpPr>
          <p:nvPr>
            <p:ph type="title"/>
          </p:nvPr>
        </p:nvSpPr>
        <p:spPr>
          <a:xfrm>
            <a:off x="417513" y="274638"/>
            <a:ext cx="8993187" cy="727075"/>
          </a:xfrm>
        </p:spPr>
        <p:txBody>
          <a:bodyPr/>
          <a:lstStyle/>
          <a:p>
            <a:pPr algn="ctr" eaLnBrk="1" hangingPunct="1"/>
            <a:r>
              <a:rPr lang="ru-RU" sz="2500" b="1" smtClean="0">
                <a:solidFill>
                  <a:schemeClr val="tx1"/>
                </a:solidFill>
                <a:latin typeface="Bookman Old Style" pitchFamily="18" charset="0"/>
              </a:rPr>
              <a:t>Возможности влияния гражданина на состав бюджета</a:t>
            </a:r>
          </a:p>
        </p:txBody>
      </p:sp>
      <p:sp>
        <p:nvSpPr>
          <p:cNvPr id="1331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5F3413-7CFB-403D-9632-050036072861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3627438" y="4365625"/>
            <a:ext cx="5849937" cy="576263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/>
              <a:t>Публичные обсуждения муниципальных программ</a:t>
            </a:r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 rot="5400000">
            <a:off x="2801937" y="4332288"/>
            <a:ext cx="792163" cy="858838"/>
          </a:xfrm>
          <a:prstGeom prst="chevron">
            <a:avLst>
              <a:gd name="adj" fmla="val 25000"/>
            </a:avLst>
          </a:prstGeom>
          <a:solidFill>
            <a:srgbClr val="99CCFF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/>
            <a:r>
              <a:rPr lang="ru-RU" sz="2400" b="1"/>
              <a:t>3</a:t>
            </a:r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1676400" y="2744788"/>
            <a:ext cx="5772150" cy="646112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/>
              <a:t>Публичные слушания по отчету об исполнении бюджета Родниковского городского поселения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3392488" y="1125538"/>
            <a:ext cx="5772150" cy="67310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/>
              <a:t>Публичные слушания по проекту бюджета Родниковского городского поселения</a:t>
            </a:r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 rot="5400000">
            <a:off x="815975" y="2736850"/>
            <a:ext cx="863600" cy="857250"/>
          </a:xfrm>
          <a:prstGeom prst="chevron">
            <a:avLst>
              <a:gd name="adj" fmla="val 25185"/>
            </a:avLst>
          </a:prstGeom>
          <a:solidFill>
            <a:srgbClr val="99CCFF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/>
            <a:r>
              <a:rPr lang="ru-RU" sz="2400" b="1"/>
              <a:t>2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 rot="5400000">
            <a:off x="2528888" y="1131888"/>
            <a:ext cx="869950" cy="857250"/>
          </a:xfrm>
          <a:prstGeom prst="chevron">
            <a:avLst>
              <a:gd name="adj" fmla="val 25370"/>
            </a:avLst>
          </a:prstGeom>
          <a:solidFill>
            <a:srgbClr val="99CCFF"/>
          </a:solidFill>
          <a:ln w="15875">
            <a:solidFill>
              <a:srgbClr val="00CCFF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/>
            <a:r>
              <a:rPr lang="ru-RU" sz="2400" b="1"/>
              <a:t>1</a:t>
            </a:r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350838" y="692150"/>
            <a:ext cx="9204325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237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4149725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8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3" y="908050"/>
            <a:ext cx="1951037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9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39075" y="2349500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0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5229225"/>
            <a:ext cx="21097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2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5" grpId="0"/>
      <p:bldP spid="9230" grpId="0" animBg="1"/>
      <p:bldP spid="9229" grpId="0" animBg="1"/>
      <p:bldP spid="9220" grpId="0" animBg="1"/>
      <p:bldP spid="923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4247</TotalTime>
  <Words>1304</Words>
  <Application>Microsoft Office PowerPoint</Application>
  <PresentationFormat>Лист A4 (210x297 мм)</PresentationFormat>
  <Paragraphs>343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1_Поток</vt:lpstr>
      <vt:lpstr>Слайд 1</vt:lpstr>
      <vt:lpstr>Слайд 2</vt:lpstr>
      <vt:lpstr>Что такое бюджет?</vt:lpstr>
      <vt:lpstr>Какие бывают бюджеты?</vt:lpstr>
      <vt:lpstr>Слайд 5</vt:lpstr>
      <vt:lpstr>Основы составления проекта бюджета Родниковского городского поселения</vt:lpstr>
      <vt:lpstr>Бюджетный процесс</vt:lpstr>
      <vt:lpstr>Гражданин, его участие в бюджетном процессе</vt:lpstr>
      <vt:lpstr>Возможности влияния гражданина на состав бюджета</vt:lpstr>
      <vt:lpstr> Основные направления бюджетной и налоговой политики</vt:lpstr>
      <vt:lpstr>Основные характеристики бюджета Родниковского городского поселения на 2020 год и на плановый период 2021 и 2022 годов</vt:lpstr>
      <vt:lpstr>Доходы бюджета Родниковского городского поселения</vt:lpstr>
      <vt:lpstr> Структура доходов бюджета Родниковское городское поселение в 2020 году</vt:lpstr>
      <vt:lpstr>Расходы бюджета Родниковского городского  поселения  </vt:lpstr>
      <vt:lpstr> Структура расходов бюджета Родниковского городского поселения  в 2020 году и плановом периоде 2021 и 2022 годах</vt:lpstr>
      <vt:lpstr>                         Перечень муниципальных программ Родниковского городского поселения на 2020 год и на плановый период 2021 и 2022 годов</vt:lpstr>
      <vt:lpstr>Источники финансирования дефицита бюджета</vt:lpstr>
      <vt:lpstr>Обращение к жителям города Родники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на 2014 год</dc:title>
  <dc:creator>user</dc:creator>
  <cp:lastModifiedBy>Дмитрий Лютов</cp:lastModifiedBy>
  <cp:revision>523</cp:revision>
  <dcterms:created xsi:type="dcterms:W3CDTF">2013-10-23T10:56:41Z</dcterms:created>
  <dcterms:modified xsi:type="dcterms:W3CDTF">2019-11-19T12:31:08Z</dcterms:modified>
</cp:coreProperties>
</file>