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56" r:id="rId2"/>
    <p:sldId id="284" r:id="rId3"/>
    <p:sldId id="287" r:id="rId4"/>
    <p:sldId id="261" r:id="rId5"/>
    <p:sldId id="260" r:id="rId6"/>
    <p:sldId id="266" r:id="rId7"/>
    <p:sldId id="262" r:id="rId8"/>
    <p:sldId id="265" r:id="rId9"/>
    <p:sldId id="290" r:id="rId10"/>
    <p:sldId id="292" r:id="rId11"/>
    <p:sldId id="263" r:id="rId12"/>
    <p:sldId id="267" r:id="rId13"/>
    <p:sldId id="268" r:id="rId14"/>
    <p:sldId id="269" r:id="rId15"/>
    <p:sldId id="270" r:id="rId16"/>
    <p:sldId id="272" r:id="rId17"/>
    <p:sldId id="282" r:id="rId18"/>
    <p:sldId id="295" r:id="rId19"/>
    <p:sldId id="281" r:id="rId20"/>
    <p:sldId id="294" r:id="rId21"/>
    <p:sldId id="283" r:id="rId22"/>
    <p:sldId id="273" r:id="rId23"/>
    <p:sldId id="274" r:id="rId24"/>
    <p:sldId id="275" r:id="rId25"/>
    <p:sldId id="276" r:id="rId26"/>
    <p:sldId id="278" r:id="rId27"/>
    <p:sldId id="277" r:id="rId28"/>
    <p:sldId id="280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1F1F1"/>
    <a:srgbClr val="332319"/>
    <a:srgbClr val="173A8D"/>
    <a:srgbClr val="003374"/>
    <a:srgbClr val="C9A093"/>
    <a:srgbClr val="385592"/>
    <a:srgbClr val="3A5896"/>
    <a:srgbClr val="1D3C7A"/>
    <a:srgbClr val="21396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010" autoAdjust="0"/>
    <p:restoredTop sz="94660" autoAdjust="0"/>
  </p:normalViewPr>
  <p:slideViewPr>
    <p:cSldViewPr snapToGrid="0"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12477329098064772"/>
          <c:y val="3.3208904723081731E-2"/>
          <c:w val="0.60798029215649863"/>
          <c:h val="0.86130679478577354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86904</c:v>
                </c:pt>
                <c:pt idx="1">
                  <c:v>88613.1</c:v>
                </c:pt>
                <c:pt idx="2">
                  <c:v>85486.7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52000.4</c:v>
                </c:pt>
                <c:pt idx="1">
                  <c:v>52130.400000000001</c:v>
                </c:pt>
                <c:pt idx="2">
                  <c:v>52257.7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дотации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160611</c:v>
                </c:pt>
                <c:pt idx="1">
                  <c:v>141191.5</c:v>
                </c:pt>
                <c:pt idx="2">
                  <c:v>127646.39999999999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субсидии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21384.5</c:v>
                </c:pt>
                <c:pt idx="1">
                  <c:v>739.2</c:v>
                </c:pt>
                <c:pt idx="2">
                  <c:v>739.2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субвенции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189156.6</c:v>
                </c:pt>
                <c:pt idx="1">
                  <c:v>197564.2</c:v>
                </c:pt>
                <c:pt idx="2">
                  <c:v>209791.5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98941.5</c:v>
                </c:pt>
                <c:pt idx="1">
                  <c:v>80765.600000000006</c:v>
                </c:pt>
                <c:pt idx="2">
                  <c:v>80719.3</c:v>
                </c:pt>
              </c:numCache>
            </c:numRef>
          </c:val>
        </c:ser>
        <c:shape val="box"/>
        <c:axId val="173548672"/>
        <c:axId val="173550208"/>
        <c:axId val="0"/>
      </c:bar3DChart>
      <c:catAx>
        <c:axId val="1735486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173550208"/>
        <c:crosses val="autoZero"/>
        <c:auto val="1"/>
        <c:lblAlgn val="ctr"/>
        <c:lblOffset val="100"/>
      </c:catAx>
      <c:valAx>
        <c:axId val="1735502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17354867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baseline="0">
                <a:solidFill>
                  <a:schemeClr val="bg1">
                    <a:lumMod val="95000"/>
                  </a:schemeClr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baseline="0">
              <a:solidFill>
                <a:schemeClr val="bg1"/>
              </a:solidFill>
            </a:defRPr>
          </a:pPr>
          <a:endParaRPr lang="ru-RU"/>
        </a:p>
      </c:txPr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c:spPr>
          </c:dPt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АКЦИЗЫ</c:v>
                </c:pt>
                <c:pt idx="2">
                  <c:v>ЕНВД</c:v>
                </c:pt>
                <c:pt idx="3">
                  <c:v>ЕСХ налог</c:v>
                </c:pt>
                <c:pt idx="4">
                  <c:v>Госпошлина</c:v>
                </c:pt>
                <c:pt idx="5">
                  <c:v>Патент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69163.5</c:v>
                </c:pt>
                <c:pt idx="1">
                  <c:v>5501.2</c:v>
                </c:pt>
                <c:pt idx="2">
                  <c:v>7506.4</c:v>
                </c:pt>
                <c:pt idx="3">
                  <c:v>180.2</c:v>
                </c:pt>
                <c:pt idx="4">
                  <c:v>3067.8</c:v>
                </c:pt>
                <c:pt idx="5">
                  <c:v>1484.9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aseline="0"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 smtClean="0">
                <a:solidFill>
                  <a:schemeClr val="bg1"/>
                </a:solidFill>
              </a:rPr>
              <a:t>2019</a:t>
            </a:r>
            <a:r>
              <a:rPr lang="ru-RU" dirty="0" smtClean="0">
                <a:solidFill>
                  <a:schemeClr val="bg1"/>
                </a:solidFill>
              </a:rPr>
              <a:t> год</a:t>
            </a:r>
            <a:endParaRPr lang="en-US" dirty="0">
              <a:solidFill>
                <a:schemeClr val="bg1"/>
              </a:solidFill>
            </a:endParaRP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2.3809520375887575E-2"/>
          <c:y val="9.9917564239630954E-2"/>
          <c:w val="0.61694880203213165"/>
          <c:h val="0.864705070699947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explosion val="21"/>
          <c:cat>
            <c:strRef>
              <c:f>Лист1!$A$2:$A$9</c:f>
              <c:strCache>
                <c:ptCount val="7"/>
                <c:pt idx="0">
                  <c:v>аренда имущества</c:v>
                </c:pt>
                <c:pt idx="1">
                  <c:v>аренда земли</c:v>
                </c:pt>
                <c:pt idx="2">
                  <c:v>платежи при пользовании природными ресурсами</c:v>
                </c:pt>
                <c:pt idx="3">
                  <c:v>Доходы от оказания платных услуг</c:v>
                </c:pt>
                <c:pt idx="4">
                  <c:v>Доходы от крмпенсации затрат государства</c:v>
                </c:pt>
                <c:pt idx="5">
                  <c:v>Доходы от реализации имущества</c:v>
                </c:pt>
                <c:pt idx="6">
                  <c:v>Штрафы,санкции,возмещение ущерба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5439</c:v>
                </c:pt>
                <c:pt idx="1">
                  <c:v>5468</c:v>
                </c:pt>
                <c:pt idx="2">
                  <c:v>583.9</c:v>
                </c:pt>
                <c:pt idx="3">
                  <c:v>38233.4</c:v>
                </c:pt>
                <c:pt idx="4">
                  <c:v>3260.4</c:v>
                </c:pt>
                <c:pt idx="5">
                  <c:v>750</c:v>
                </c:pt>
                <c:pt idx="6">
                  <c:v>981.2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Лист1!$D$1</c:f>
              <c:strCache>
                <c:ptCount val="1"/>
                <c:pt idx="0">
                  <c:v>2021</c:v>
                </c:pt>
              </c:strCache>
            </c:strRef>
          </c:tx>
          <c:spPr>
            <a:ln w="25400">
              <a:noFill/>
            </a:ln>
          </c:spPr>
          <c:explosion val="25"/>
          <c:cat>
            <c:strRef>
              <c:f>Лист1!$A$2:$A$9</c:f>
              <c:strCache>
                <c:ptCount val="7"/>
                <c:pt idx="0">
                  <c:v>аренда имущества</c:v>
                </c:pt>
                <c:pt idx="1">
                  <c:v>аренда земли</c:v>
                </c:pt>
                <c:pt idx="2">
                  <c:v>платежи при пользовании природными ресурсами</c:v>
                </c:pt>
                <c:pt idx="3">
                  <c:v>Доходы от оказания платных услуг</c:v>
                </c:pt>
                <c:pt idx="4">
                  <c:v>Доходы от крмпенсации затрат государства</c:v>
                </c:pt>
                <c:pt idx="5">
                  <c:v>Доходы от реализации имущества</c:v>
                </c:pt>
                <c:pt idx="6">
                  <c:v>Штрафы,санкции,возмещение ущерба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10907</c:v>
                </c:pt>
              </c:numCache>
            </c:numRef>
          </c:val>
          <c:bubble3D val="1"/>
        </c:ser>
      </c:pie3DChart>
    </c:plotArea>
    <c:legend>
      <c:legendPos val="r"/>
      <c:legendEntry>
        <c:idx val="0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7"/>
        <c:delete val="1"/>
      </c:legendEntry>
      <c:layout>
        <c:manualLayout>
          <c:xMode val="edge"/>
          <c:yMode val="edge"/>
          <c:x val="0.64958957746800183"/>
          <c:y val="4.2186981457308988E-2"/>
          <c:w val="0.31033388596913714"/>
          <c:h val="0.92648254699887145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160611</c:v>
                </c:pt>
                <c:pt idx="1">
                  <c:v>21384.5</c:v>
                </c:pt>
                <c:pt idx="2">
                  <c:v>189156.6</c:v>
                </c:pt>
                <c:pt idx="3">
                  <c:v>96941.5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322768142157906"/>
          <c:y val="3.6875859653596882E-2"/>
          <c:w val="0.53269977654820178"/>
          <c:h val="0.8786777192316442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89486.3</c:v>
                </c:pt>
                <c:pt idx="1">
                  <c:v>71707.100000000006</c:v>
                </c:pt>
                <c:pt idx="2">
                  <c:v>67209.100000000006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'НАЦИОНАЛЬНАЯ ЭКОНОМИКА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24593.7</c:v>
                </c:pt>
                <c:pt idx="1">
                  <c:v>15470.1</c:v>
                </c:pt>
                <c:pt idx="2">
                  <c:v>15039.1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11215.2</c:v>
                </c:pt>
                <c:pt idx="1">
                  <c:v>19175.2</c:v>
                </c:pt>
                <c:pt idx="2">
                  <c:v>19128.8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ОБРАЗОВАНИЕ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367394.7</c:v>
                </c:pt>
                <c:pt idx="1">
                  <c:v>368515.4</c:v>
                </c:pt>
                <c:pt idx="2">
                  <c:v>359687.1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'КУЛЬТУРА, КИНЕМАТОГРАФИЯ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63134.6</c:v>
                </c:pt>
                <c:pt idx="1">
                  <c:v>45356.9</c:v>
                </c:pt>
                <c:pt idx="2">
                  <c:v>45356.9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'СОЦИАЛЬНАЯ ПОЛИТИКА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13769.2</c:v>
                </c:pt>
                <c:pt idx="1">
                  <c:v>13969</c:v>
                </c:pt>
                <c:pt idx="2">
                  <c:v>17189.2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Лист1!$H$2:$H$4</c:f>
              <c:numCache>
                <c:formatCode>General</c:formatCode>
                <c:ptCount val="3"/>
                <c:pt idx="0">
                  <c:v>41427.5</c:v>
                </c:pt>
                <c:pt idx="1">
                  <c:v>17026.2</c:v>
                </c:pt>
                <c:pt idx="2">
                  <c:v>17026.2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СРЕДСТВА МАССОВОЙ ИНФОРМАЦИИ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Лист1!$I$2:$I$4</c:f>
              <c:numCache>
                <c:formatCode>General</c:formatCode>
                <c:ptCount val="3"/>
                <c:pt idx="0">
                  <c:v>2897.3</c:v>
                </c:pt>
                <c:pt idx="1">
                  <c:v>2734.2</c:v>
                </c:pt>
                <c:pt idx="2">
                  <c:v>2734.2</c:v>
                </c:pt>
              </c:numCache>
            </c:numRef>
          </c:val>
        </c:ser>
        <c:axId val="166666240"/>
        <c:axId val="166667776"/>
      </c:barChart>
      <c:catAx>
        <c:axId val="16666624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166667776"/>
        <c:crosses val="autoZero"/>
        <c:auto val="1"/>
        <c:lblAlgn val="ctr"/>
        <c:lblOffset val="100"/>
      </c:catAx>
      <c:valAx>
        <c:axId val="1666677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1666662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400" b="1">
                <a:solidFill>
                  <a:schemeClr val="bg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5531203447542064"/>
          <c:y val="0"/>
          <c:w val="0.33747047244094547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64249707384549903"/>
          <c:h val="0.995685643556317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89486.3</c:v>
                </c:pt>
                <c:pt idx="1">
                  <c:v>89486.3</c:v>
                </c:pt>
                <c:pt idx="2">
                  <c:v>24593.7</c:v>
                </c:pt>
                <c:pt idx="3">
                  <c:v>11215.2</c:v>
                </c:pt>
                <c:pt idx="4">
                  <c:v>367394.7</c:v>
                </c:pt>
                <c:pt idx="5">
                  <c:v>63134.6</c:v>
                </c:pt>
                <c:pt idx="6">
                  <c:v>13769.2</c:v>
                </c:pt>
                <c:pt idx="7">
                  <c:v>41427.5</c:v>
                </c:pt>
                <c:pt idx="8">
                  <c:v>2897.3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Столбец4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Лист1!$F$2:$F$12</c:f>
              <c:numCache>
                <c:formatCode>General</c:formatCode>
                <c:ptCount val="11"/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Столбец5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Лист1!$G$2:$G$12</c:f>
              <c:numCache>
                <c:formatCode>General</c:formatCode>
                <c:ptCount val="11"/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Столбец6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Лист1!$H$2:$H$12</c:f>
              <c:numCache>
                <c:formatCode>General</c:formatCode>
                <c:ptCount val="11"/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Столбец7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9"/>
                <c:pt idx="1">
                  <c:v>ОБЩЕГОСУДАРСТВЕННЫЕ ВОПРОСЫ</c:v>
                </c:pt>
                <c:pt idx="2">
                  <c:v>'НАЦИОНАЛЬНАЯ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'КУЛЬТУРА, КИНЕМАТОГРАФИЯ</c:v>
                </c:pt>
                <c:pt idx="6">
                  <c:v>'СОЦИАЛЬНАЯ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</c:strCache>
            </c:strRef>
          </c:cat>
          <c:val>
            <c:numRef>
              <c:f>Лист1!$I$2:$I$12</c:f>
              <c:numCache>
                <c:formatCode>General</c:formatCode>
                <c:ptCount val="11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74619599914876"/>
          <c:y val="8.365383481352856E-2"/>
          <c:w val="0.33747047244094486"/>
          <c:h val="0.65034774147089458"/>
        </c:manualLayout>
      </c:layout>
      <c:txPr>
        <a:bodyPr/>
        <a:lstStyle/>
        <a:p>
          <a:pPr>
            <a:defRPr sz="1200"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23333" y="1524001"/>
            <a:ext cx="6366934" cy="3869266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«БЮДЖЕТ ДЛЯ ГРАЖДАН»</a:t>
            </a:r>
            <a:b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 К ПРОЕКТУ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РАЙОННОГО БЮДЖЕТА 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НА 2019 ГОД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И НА ПЛАНОВЫЙ ПЕРИОД  2020 И 2021 ГОДОВ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196" y="168275"/>
            <a:ext cx="1096962" cy="1368425"/>
          </a:xfrm>
        </p:spPr>
      </p:pic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1391180" y="294216"/>
            <a:ext cx="6511925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Расходы бюджета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5299" name="Rectangle 3"/>
          <p:cNvSpPr>
            <a:spLocks noGrp="1"/>
          </p:cNvSpPr>
          <p:nvPr>
            <p:ph idx="1"/>
          </p:nvPr>
        </p:nvSpPr>
        <p:spPr>
          <a:xfrm>
            <a:off x="357188" y="1214438"/>
            <a:ext cx="8391525" cy="1571625"/>
          </a:xfrm>
        </p:spPr>
        <p:txBody>
          <a:bodyPr>
            <a:normAutofit fontScale="92500" lnSpcReduction="20000"/>
          </a:bodyPr>
          <a:lstStyle/>
          <a:p>
            <a:pPr marL="274320" indent="-274320" algn="just" eaLnBrk="1" fontAlgn="auto" hangingPunct="1">
              <a:lnSpc>
                <a:spcPct val="85000"/>
              </a:lnSpc>
              <a:spcBef>
                <a:spcPct val="0"/>
              </a:spcBef>
              <a:spcAft>
                <a:spcPts val="20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бюджета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выплачиваемые из бюджета денежные средства.</a:t>
            </a:r>
          </a:p>
          <a:p>
            <a:pPr marL="274320" indent="-274320" algn="just" eaLnBrk="1" fontAlgn="auto" hangingPunct="1">
              <a:lnSpc>
                <a:spcPct val="85000"/>
              </a:lnSpc>
              <a:spcBef>
                <a:spcPct val="0"/>
              </a:spcBef>
              <a:spcAft>
                <a:spcPts val="20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algn="just" eaLnBrk="1" fontAlgn="auto" hangingPunct="1">
              <a:lnSpc>
                <a:spcPct val="85000"/>
              </a:lnSpc>
              <a:spcBef>
                <a:spcPct val="0"/>
              </a:spcBef>
              <a:spcAft>
                <a:spcPts val="20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Расходное обязательство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обязанность выплатить денежные средства из соответствующего бюджета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</p:txBody>
      </p:sp>
      <p:graphicFrame>
        <p:nvGraphicFramePr>
          <p:cNvPr id="55346" name="Group 50"/>
          <p:cNvGraphicFramePr>
            <a:graphicFrameLocks noGrp="1"/>
          </p:cNvGraphicFramePr>
          <p:nvPr/>
        </p:nvGraphicFramePr>
        <p:xfrm>
          <a:off x="1837266" y="2717803"/>
          <a:ext cx="6747933" cy="3901440"/>
        </p:xfrm>
        <a:graphic>
          <a:graphicData uri="http://schemas.openxmlformats.org/drawingml/2006/table">
            <a:tbl>
              <a:tblPr/>
              <a:tblGrid>
                <a:gridCol w="2249746"/>
                <a:gridCol w="4498187"/>
              </a:tblGrid>
              <a:tr h="640186"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Расходные обязательства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Основания возникновения и оплаты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197">
                <a:tc>
                  <a:txBody>
                    <a:bodyPr/>
                    <a:lstStyle/>
                    <a:p>
                      <a:pPr marL="460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Публичные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Законы (решения), определяющие объем и правила определения объема обязательств перед гражданами, организациями, органами власти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197">
                <a:tc>
                  <a:txBody>
                    <a:bodyPr/>
                    <a:lstStyle/>
                    <a:p>
                      <a:pPr marL="460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в том числе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в том числе законы (решения), устанавливающие права граждан на получение социальных выплат (пенсий, пособий, компенсаций)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197">
                <a:tc>
                  <a:txBody>
                    <a:bodyPr/>
                    <a:lstStyle/>
                    <a:p>
                      <a:pPr marL="460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Гражданско-правовые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038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itchFamily="34" charset="0"/>
                        </a:rPr>
                        <a:t>Государственный (муниципальный) контракт, трудовое соглашение, соглашение о предоставлении субсидии органам власти на закупки и т.д.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133" y="313267"/>
            <a:ext cx="6881408" cy="635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1F1F1"/>
                </a:solidFill>
              </a:rPr>
              <a:t>Доходы районного бюджета</a:t>
            </a:r>
            <a:endParaRPr lang="ru-RU" sz="4400" dirty="0">
              <a:solidFill>
                <a:srgbClr val="F1F1F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90133" y="1159928"/>
          <a:ext cx="7408334" cy="5384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267"/>
                <a:gridCol w="1036515"/>
                <a:gridCol w="992959"/>
                <a:gridCol w="1001593"/>
              </a:tblGrid>
              <a:tr h="21306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доходов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тыс. руб.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3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7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138 904,40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140 743,50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137 744,40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251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доходы                                                                     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69 163,50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70 747,90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72 292,30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4404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Налоги на товары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,работы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услуги,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реализуемые на территории РФ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5 501,20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5 501,20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5 501,20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доход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9 171,50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9 183,10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4 394,70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пошлина, сборы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3 067,80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3 180,90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3 298,50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4728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11 449,00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11 427,00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11 427,00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Платежи при пользовании природными ресурсами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583,90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613,00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643,60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4784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 оказания платных услуг (работ) и компенсации затрат государства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38 233,30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38 233,30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38 233,30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4404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981,20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1 104,10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1 200,80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468 093,60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420 260,50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418 896,40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</a:tr>
              <a:tr h="213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160 611,00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141 191,50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127 646,40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2359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21 384,50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739,20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739,20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2286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189 156,60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197 564,20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209 791,50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96 941,50</a:t>
                      </a:r>
                      <a:endParaRPr lang="ru-RU" sz="12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80 765,60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80 719,30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247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доходов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606 998,00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561 004,00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556 640,80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400" y="194733"/>
            <a:ext cx="6695141" cy="7281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1F1F1"/>
                </a:solidFill>
              </a:rPr>
              <a:t>Структура доходов районного бюджета</a:t>
            </a:r>
            <a:endParaRPr lang="ru-RU" sz="2800" dirty="0">
              <a:solidFill>
                <a:srgbClr val="F1F1F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6333" y="1075267"/>
          <a:ext cx="7425267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067" y="118532"/>
            <a:ext cx="7338608" cy="118533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Структура налоговых доходов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районного бюджета 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676400" y="1100667"/>
          <a:ext cx="7010400" cy="5300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8067" y="237067"/>
            <a:ext cx="6610474" cy="567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Структура неналоговых доходов районного бюджета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21932" y="1032934"/>
          <a:ext cx="6934201" cy="5384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74134"/>
            <a:ext cx="7425267" cy="13377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Структура безвозмездных поступлений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районного бюджета 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20850" y="1761067"/>
          <a:ext cx="7076017" cy="4859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21735"/>
            <a:ext cx="6898341" cy="6773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Расходы районного бюджета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01801" y="1634068"/>
          <a:ext cx="7255932" cy="4698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0063"/>
                <a:gridCol w="1151847"/>
                <a:gridCol w="1249106"/>
                <a:gridCol w="1374916"/>
              </a:tblGrid>
              <a:tr h="2568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 Cyr"/>
                        </a:rPr>
                        <a:t>Название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 Cyr"/>
                        </a:rPr>
                        <a:t>раздела расходов бюджета</a:t>
                      </a: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chemeClr val="bg1"/>
                          </a:solidFill>
                          <a:latin typeface="Arial Cyr"/>
                        </a:rPr>
                        <a:t>тыс.руб.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2019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2020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2021 год</a:t>
                      </a:r>
                    </a:p>
                  </a:txBody>
                  <a:tcPr marL="9525" marR="9525" marT="9525" marB="0" anchor="ctr"/>
                </a:tc>
              </a:tr>
              <a:tr h="3946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89 486,40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71 707,00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67 209,10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НАЦИОНАЛЬНАЯ ЭКОНОМИКА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24 593,70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15 470,10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15 039,10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11 215,10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19 175,10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19 128,70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ОБРАЗОВАНИЕ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367 394,70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368 515,40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359 687,10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КУЛЬТУРА, КИНЕМАТОГРАФИЯ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63 134,60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45 356,90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45 356,90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СОЦИАЛЬНАЯ ПОЛИТИКА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13 769,20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13 969,00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17 189,40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41 427,50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17 026,20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17 026,20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СРЕДСТВА МАССОВОЙ ИНФОРМАЦИИ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2 897,40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2 734,30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2 734,30</a:t>
                      </a:r>
                    </a:p>
                  </a:txBody>
                  <a:tcPr marL="9525" marR="9525" marT="9525" marB="0"/>
                </a:tc>
              </a:tr>
              <a:tr h="30445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УСЛОВНО УТВЕРЖДЕННЫЕ РАСХОДЫ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7 050,00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13 270,00</a:t>
                      </a:r>
                    </a:p>
                  </a:txBody>
                  <a:tcPr marL="9525" marR="9525" marT="9525" marB="0"/>
                </a:tc>
              </a:tr>
              <a:tr h="41886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Итого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613 918,60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Arial Cyr"/>
                        </a:rPr>
                        <a:t>561 004,00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Arial Cyr"/>
                        </a:rPr>
                        <a:t>556 640,80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10068"/>
            <a:ext cx="7839635" cy="59266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Структура расходов районного бюджета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56267" y="863600"/>
          <a:ext cx="7518400" cy="5850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706" y="270934"/>
            <a:ext cx="7839635" cy="8381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Структура расходов районного </a:t>
            </a:r>
            <a:r>
              <a:rPr lang="ru-RU" sz="2800" dirty="0" smtClean="0">
                <a:solidFill>
                  <a:schemeClr val="bg1"/>
                </a:solidFill>
              </a:rPr>
              <a:t>бюджета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2019 год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71599" y="1371600"/>
          <a:ext cx="7289799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Перечень муниципальных программ Родниковского муниципального района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83268" y="1854197"/>
          <a:ext cx="7205132" cy="4769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5132"/>
              </a:tblGrid>
              <a:tr h="3915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программы</a:t>
                      </a:r>
                      <a:endParaRPr lang="ru-RU" dirty="0"/>
                    </a:p>
                  </a:txBody>
                  <a:tcPr/>
                </a:tc>
              </a:tr>
              <a:tr h="4053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1.Развитие образования Родниковского муниципального района</a:t>
                      </a:r>
                      <a:endParaRPr lang="ru-RU" sz="1600" b="1" dirty="0"/>
                    </a:p>
                  </a:txBody>
                  <a:tcPr/>
                </a:tc>
              </a:tr>
              <a:tr h="398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2.Социальная поддержка граждан Родниковского муниципального района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698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3.Обеспечение качественным жильем и услугами жилищно-коммунального хозяйства населения Родниковского муниципального района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8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4.Развитие культуры Родниковского муниципального района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698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5.Развитие   физической культуры и спорта Родниковского муниципального района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6982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6.Реализация молодежной политики на территории Родниковского муниципального района</a:t>
                      </a:r>
                      <a:endParaRPr lang="ru-RU" sz="1600" b="1" dirty="0"/>
                    </a:p>
                  </a:txBody>
                  <a:tcPr/>
                </a:tc>
              </a:tr>
              <a:tr h="6199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Экономическое развитие и инновационная экономика Родниковского муниципального района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4214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8.Совершенствование  органов местного самоуправления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Уважаемые жители </a:t>
            </a:r>
            <a:b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Родниковского района!</a:t>
            </a:r>
            <a:b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9133" y="1574800"/>
            <a:ext cx="7406217" cy="4602163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«Бюджет для граждан» познакомит вас с основными положениями проекта бюджета муниципального образования «Родниковский муниципальный район» на 2019 год и на плановый период 2020 и 2021годов. </a:t>
            </a:r>
          </a:p>
          <a:p>
            <a:pPr algn="just">
              <a:spcBef>
                <a:spcPct val="0"/>
              </a:spcBef>
              <a:buNone/>
              <a:defRPr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Граждане – как налогоплательщики и как потребители муниципальных услуг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результаты, как для общества в целом, так и для каждой семьи, для каждого человека.</a:t>
            </a:r>
          </a:p>
          <a:p>
            <a:pPr algn="just"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«Бюджет для граждан» нацелен на получение обратной связи от граждан, которым интересны современные проблемы муниципальных финансов в Родниковском муниципальном районе.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323850" y="285750"/>
            <a:ext cx="8424863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Муниципальные программы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1447799" y="1428750"/>
            <a:ext cx="7484533" cy="5000625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–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 мероприятий, взаимоувязанных по ресурсам, исполнителям и срокам реализации, направленных на достижение социально-значимых результатов для Родниковского муниципального района  и его жителей.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это документ, определяющий: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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цели и задачи реализуемой политики в определенной сфере;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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способы их достижения;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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объемы используемых финансовых ресурсов.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067" y="431800"/>
            <a:ext cx="7245474" cy="55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Программа  «</a:t>
            </a:r>
            <a:r>
              <a:rPr lang="ru-RU" sz="28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Развитие образования Родниковского муниципального района»</a:t>
            </a:r>
            <a:r>
              <a:rPr lang="ru-RU" sz="28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r>
              <a:rPr lang="ru-RU" sz="2800" dirty="0" smtClean="0">
                <a:solidFill>
                  <a:schemeClr val="bg1"/>
                </a:solidFill>
              </a:rPr>
              <a:t>  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84866" y="1930399"/>
          <a:ext cx="7128933" cy="46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2532"/>
                <a:gridCol w="956733"/>
                <a:gridCol w="973667"/>
                <a:gridCol w="1016001"/>
              </a:tblGrid>
              <a:tr h="3720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Перечень  подпрограмм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</a:t>
                      </a:r>
                      <a:endParaRPr lang="ru-RU" dirty="0"/>
                    </a:p>
                  </a:txBody>
                  <a:tcPr/>
                </a:tc>
              </a:tr>
              <a:tr h="351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ОБЪЕМ РАСХОДОВ     ( тыс.руб.)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352866,8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357367,8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348479,5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15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Дошкольное образование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168190,0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171435,6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166749,6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23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Общее образование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140659,1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144095,3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139893,0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23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Дополнительное образование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14877,0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13182,9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13182,9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09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Выявление и поддержка одаренных детей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75,0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75,0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75,0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748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Обеспечение  функционирования системы образования Родниковского муниципального района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24565,8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25090,8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25090,8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9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 Патриотическое воспитание детей и молодежи Родниковского муниципального района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270,1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270,1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270,1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9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7.Обеспечение пожарной безопасности образовательных учреждений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2518,1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2518,1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2518,1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832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Развитие, сохранение и укрепление материально-технической базы муниципальных учреждений образования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1711,7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1026" name="Picture 2" descr="https://s.properm.ru/localStorage/news/9e/d9/9b/ed/9ed99bed_resizedScaled_1020to5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334" y="922867"/>
            <a:ext cx="1515534" cy="812800"/>
          </a:xfrm>
          <a:prstGeom prst="rect">
            <a:avLst/>
          </a:prstGeom>
          <a:noFill/>
        </p:spPr>
      </p:pic>
      <p:pic>
        <p:nvPicPr>
          <p:cNvPr id="1028" name="Picture 4" descr="https://pedsovet.org/v3/upload/ckeditor/6/images/2017-12-04/1512395349_books-2547179_960_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0867" y="956733"/>
            <a:ext cx="4817533" cy="728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640" y="160868"/>
            <a:ext cx="7839635" cy="103293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Программа «Социальная поддержка граждан Родниковского муниципального района»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278466" y="1201042"/>
          <a:ext cx="7569200" cy="3168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6400"/>
                <a:gridCol w="1007533"/>
                <a:gridCol w="1126067"/>
                <a:gridCol w="1219200"/>
              </a:tblGrid>
              <a:tr h="50761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Перечень  подпрограмм </a:t>
                      </a:r>
                      <a:endParaRPr lang="ru-RU" sz="1400" dirty="0"/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11817">
                <a:tc>
                  <a:txBody>
                    <a:bodyPr/>
                    <a:lstStyle/>
                    <a:p>
                      <a:pPr algn="l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РАСХОДОВ     ( тыс.руб.)</a:t>
                      </a:r>
                      <a:endParaRPr lang="ru-RU" sz="1400" b="1" dirty="0"/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12468,3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13481,6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16701,9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6136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Дети Родниковского района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7572,5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8902,3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12122,6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68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Организация отдыха и оздоровления детей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1720,5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1720,5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1720,5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76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Профилактика социального неблагополучия семей с детьми, защита прав и интересов детей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842,9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816,4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816,4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26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Забота и поддержка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1302,4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1302,4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1302,4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26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Кадры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1030,0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13314" name="Picture 2" descr="http://www.nakalinke.ru/upload/medialibrary/069/k-prilozheniyu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734" y="4741333"/>
            <a:ext cx="2870200" cy="1879600"/>
          </a:xfrm>
          <a:prstGeom prst="rect">
            <a:avLst/>
          </a:prstGeom>
          <a:noFill/>
        </p:spPr>
      </p:pic>
      <p:pic>
        <p:nvPicPr>
          <p:cNvPr id="13316" name="Picture 4" descr="http://opzab.ru/admin/plugins/ckeditor/plugins/kcfinder/upload/images/socvz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6933" y="4715933"/>
            <a:ext cx="3522134" cy="1845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Программа «Обеспечение качественным жильем и услугами жилищно-коммунального хозяйства населения Родниковского муниципального района»</a:t>
            </a:r>
            <a:endParaRPr lang="ru-RU" sz="27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3999" y="1668463"/>
          <a:ext cx="7128934" cy="2691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085"/>
                <a:gridCol w="924083"/>
                <a:gridCol w="948618"/>
                <a:gridCol w="881148"/>
              </a:tblGrid>
              <a:tr h="38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Перечень подпрограмм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8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РАСХОДОВ     ( тыс.руб.)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6015,1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2175,1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2175,1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8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Обеспечение жильем молодых семей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1260,0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1260,0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1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2.Поддержка граждан  в сфере  ипотечного жилищного кредитования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1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Устойчивое развитие сельских территорий  в Родниковском  муниципальном районе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1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Организация  содержания  муниципального жилищного фонда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1915,1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915,1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915,1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12290" name="Picture 2" descr="http://penza-post.ru/uploads/Gorod/skrin/22652044-1000x44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6533" y="4817533"/>
            <a:ext cx="2937934" cy="1794933"/>
          </a:xfrm>
          <a:prstGeom prst="rect">
            <a:avLst/>
          </a:prstGeom>
          <a:noFill/>
        </p:spPr>
      </p:pic>
      <p:pic>
        <p:nvPicPr>
          <p:cNvPr id="12292" name="Picture 4" descr="http://vdv-zelenograd.ru/pic/news/1448372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1800" y="4817533"/>
            <a:ext cx="3166533" cy="1786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8867" y="541867"/>
            <a:ext cx="5289674" cy="795866"/>
          </a:xfrm>
        </p:spPr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Программа «Развитие культуры Родниковского муниципального района»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61065" y="1879600"/>
          <a:ext cx="7112002" cy="4381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419"/>
                <a:gridCol w="997527"/>
                <a:gridCol w="932873"/>
                <a:gridCol w="1062183"/>
              </a:tblGrid>
              <a:tr h="432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Перечень подпрограмм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34668">
                <a:tc>
                  <a:txBody>
                    <a:bodyPr/>
                    <a:lstStyle/>
                    <a:p>
                      <a:pPr algn="l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РАСХОДОВ     ( тыс.руб.)</a:t>
                      </a:r>
                      <a:endParaRPr lang="ru-RU" sz="1400" b="1" dirty="0"/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74418,6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53179,8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53179,8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34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Организация досуга и обеспечение услугами организаций культуры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31614,0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22292,4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22292,4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651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Организация библиотечного обслуживания населения, комплектование и обеспечение сохранности книжных фондов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17963,3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10289,3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10289,3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34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Дополнительное образование детей в сфере культуры и искусства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8386,7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5088,6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5088,6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3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Обеспечение деятельности отрасли культуры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13227,3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12455,2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12455,2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651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Развитие, сохранение и укрепление материально-технической базы муниципальных учреждений культуры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434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 Социально-значимые  общерайонные  мероприятия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320,0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320,0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3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 Информационная среда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2897,3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2734,3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2734,3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11266" name="Picture 2" descr="https://pbs.twimg.com/media/DtAUHu1XgAAwWJ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1667"/>
            <a:ext cx="2666999" cy="134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Программа «Развитие   физической культуры и спорта Родниковского муниципального района»</a:t>
            </a:r>
            <a:endParaRPr lang="ru-RU" sz="28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97000" y="1465263"/>
          <a:ext cx="711834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667"/>
                <a:gridCol w="1202266"/>
                <a:gridCol w="1498600"/>
                <a:gridCol w="128481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2019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2020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2021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ОБЪЕМ РАСХОДОВ ( ТЫС.РУБ.)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41427,5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17026,2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17026,2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10242" name="Picture 2" descr="http://www.rodniki-37.ru/images/stories/novosti/29111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6266" y="2285470"/>
            <a:ext cx="2192867" cy="1456797"/>
          </a:xfrm>
          <a:prstGeom prst="rect">
            <a:avLst/>
          </a:prstGeom>
          <a:noFill/>
        </p:spPr>
      </p:pic>
      <p:pic>
        <p:nvPicPr>
          <p:cNvPr id="10244" name="Picture 4" descr="http://www.rodniki-37.ru/images/stories/novosti/2611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0309" y="4707467"/>
            <a:ext cx="3078691" cy="1828799"/>
          </a:xfrm>
          <a:prstGeom prst="rect">
            <a:avLst/>
          </a:prstGeom>
          <a:noFill/>
        </p:spPr>
      </p:pic>
      <p:pic>
        <p:nvPicPr>
          <p:cNvPr id="10246" name="Picture 6" descr="http://www.rodniki-37.ru/images/stories/novosti/2611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1200" y="3268133"/>
            <a:ext cx="2793999" cy="1710267"/>
          </a:xfrm>
          <a:prstGeom prst="rect">
            <a:avLst/>
          </a:prstGeom>
          <a:noFill/>
        </p:spPr>
      </p:pic>
      <p:pic>
        <p:nvPicPr>
          <p:cNvPr id="10248" name="Picture 8" descr="http://www.rodniki-37.ru/images/stories/novosti/12111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5733" y="2429932"/>
            <a:ext cx="2937933" cy="1447801"/>
          </a:xfrm>
          <a:prstGeom prst="rect">
            <a:avLst/>
          </a:prstGeom>
          <a:noFill/>
        </p:spPr>
      </p:pic>
      <p:pic>
        <p:nvPicPr>
          <p:cNvPr id="10250" name="Picture 10" descr="http://www.rodniki-37.ru/images/stories/novosti/15111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90132" y="4893734"/>
            <a:ext cx="2802467" cy="160866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66333" y="3945469"/>
            <a:ext cx="146473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100" dirty="0" smtClean="0">
                <a:solidFill>
                  <a:schemeClr val="bg1"/>
                </a:solidFill>
              </a:rPr>
              <a:t>Расходы на обеспечение доступа</a:t>
            </a:r>
          </a:p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 к спортивным объектам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07667" y="3920067"/>
            <a:ext cx="22267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dirty="0" smtClean="0">
                <a:solidFill>
                  <a:prstClr val="white"/>
                </a:solidFill>
              </a:rPr>
              <a:t>Организация и проведение  массовых  спортивных мероприятий среди различных категорий населения</a:t>
            </a:r>
            <a:endParaRPr lang="ru-RU" sz="11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767" y="254001"/>
            <a:ext cx="6694097" cy="13377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bg1"/>
                </a:solidFill>
              </a:rPr>
              <a:t>Программа «</a:t>
            </a:r>
            <a:r>
              <a:rPr lang="ru-RU" sz="27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Реализация молодежной политики на территории Родниковского муниципального района»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76399" y="1465263"/>
          <a:ext cx="6838949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8801"/>
                <a:gridCol w="770467"/>
                <a:gridCol w="829733"/>
                <a:gridCol w="86994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Объем расходов (тыс.руб.)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3038,8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2956,5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2956,5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 descr="https://pbs.twimg.com/media/DrYakPkX4AAXsr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6468" y="2794000"/>
            <a:ext cx="2912532" cy="1693333"/>
          </a:xfrm>
          <a:prstGeom prst="rect">
            <a:avLst/>
          </a:prstGeom>
          <a:noFill/>
        </p:spPr>
      </p:pic>
      <p:pic>
        <p:nvPicPr>
          <p:cNvPr id="9222" name="Picture 6" descr="https://pbs.twimg.com/media/DkuZ936W4AMMUN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9600" y="4749799"/>
            <a:ext cx="3623733" cy="1786467"/>
          </a:xfrm>
          <a:prstGeom prst="rect">
            <a:avLst/>
          </a:prstGeom>
          <a:noFill/>
        </p:spPr>
      </p:pic>
      <p:pic>
        <p:nvPicPr>
          <p:cNvPr id="9224" name="Picture 8" descr="https://pbs.twimg.com/media/DgX30IXWsAEjNY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4667" y="2760133"/>
            <a:ext cx="3302000" cy="17356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7068" y="4842933"/>
            <a:ext cx="152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Организация временной трудовой занятости несовершеннолетних граждан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20468" y="4741332"/>
            <a:ext cx="1701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Осуществление мероприятий по работе с детьми и молодежью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700" b="1" dirty="0" smtClean="0">
                <a:solidFill>
                  <a:schemeClr val="bg1"/>
                </a:solidFill>
              </a:rPr>
              <a:t/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Программа «</a:t>
            </a:r>
            <a:r>
              <a:rPr lang="ru-RU" sz="27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Экономическое развитие и инновационная экономика Родниковского муниципального района»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68399" y="1516063"/>
          <a:ext cx="7600949" cy="3551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5868"/>
                <a:gridCol w="854487"/>
                <a:gridCol w="940472"/>
                <a:gridCol w="1200122"/>
              </a:tblGrid>
              <a:tr h="355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Перечень</a:t>
                      </a:r>
                      <a:r>
                        <a:rPr lang="ru-RU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подпрограмм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34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ОБЪЕМ РАСХОДОВ ( тыс.руб.)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24993,8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15973,0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15515,3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Развитие малого и среднего предпринимательства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8533,5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6533,5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6533,5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2.Энергосбережение  и повышение энергетической эффективности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Развитие сети автомобильных  дорог общего пользования, расположенных  в границах Родниковского муниципального района и повышение безопасности дорожного движения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14688,6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7617,8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7617,8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4.Управление муниципальным имуществом, земельными ресурсами и градостроительная деятельность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1371,7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1421,7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964,0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8194" name="Picture 2" descr="http://www.rodniki-37.ru/images/stories/novosti/281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6466" y="5469467"/>
            <a:ext cx="2218267" cy="1179512"/>
          </a:xfrm>
          <a:prstGeom prst="rect">
            <a:avLst/>
          </a:prstGeom>
          <a:noFill/>
        </p:spPr>
      </p:pic>
      <p:pic>
        <p:nvPicPr>
          <p:cNvPr id="8196" name="Picture 4" descr="http://www.rodniki-37.ru/images/stories/novosti/20111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8400" y="643466"/>
            <a:ext cx="1151467" cy="575733"/>
          </a:xfrm>
          <a:prstGeom prst="rect">
            <a:avLst/>
          </a:prstGeom>
          <a:noFill/>
        </p:spPr>
      </p:pic>
      <p:pic>
        <p:nvPicPr>
          <p:cNvPr id="8198" name="Picture 6" descr="https://sensorika.uz/uploads/board/post/2017-02/thumbs/1486367749_photodune-645103-accounting-business-people-calculating-budget-in-meeting-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733" y="5461000"/>
            <a:ext cx="2836334" cy="1202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269999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Программа «Совершенствование  органов </a:t>
            </a:r>
            <a:b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местного самоуправления»</a:t>
            </a:r>
            <a:endParaRPr lang="ru-RU" sz="2400" b="1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25599" y="1396999"/>
          <a:ext cx="7145868" cy="3935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1"/>
                <a:gridCol w="914400"/>
                <a:gridCol w="982133"/>
                <a:gridCol w="982134"/>
              </a:tblGrid>
              <a:tr h="254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Перечень</a:t>
                      </a:r>
                      <a:r>
                        <a:rPr lang="ru-RU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подпрограмм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769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 РАСХОДОВ ( тыс.руб.)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Обеспечение деятельности представительных органов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82769,0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3387,1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71663,5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3387,1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68663,6</a:t>
                      </a:r>
                      <a:endParaRPr lang="ru-RU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3387,1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2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Обеспечение деятельности исполнительных органов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71169,8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62581,1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60056,1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2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Укрепление кадрового потенциала муниципальной службы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923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4.Сохранение  и укрепление материально-технической базы органов местного самоуправления Родниковского  муниципального  района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3100,0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518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5.Организация дополнительного пенсионного обеспечения отдельных категорий граждан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2636,4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2636,3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2636,4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  <a:tr h="387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 Информационное общество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2365,7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2949,0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2414,0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pic>
        <p:nvPicPr>
          <p:cNvPr id="4098" name="Picture 2" descr="https://pbs.twimg.com/media/DgxdljyW4AAHZf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333" y="5537200"/>
            <a:ext cx="2116667" cy="1058333"/>
          </a:xfrm>
          <a:prstGeom prst="rect">
            <a:avLst/>
          </a:prstGeom>
          <a:noFill/>
        </p:spPr>
      </p:pic>
      <p:pic>
        <p:nvPicPr>
          <p:cNvPr id="4100" name="Picture 4" descr="https://pbs.twimg.com/media/DfpvmGWX0AA2lV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5000" y="5528732"/>
            <a:ext cx="1871133" cy="1075268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7133" y="5552069"/>
            <a:ext cx="2099735" cy="102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067" y="648546"/>
            <a:ext cx="7882467" cy="57912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Проект  подготовлен в соответствии :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2393" y="1270000"/>
            <a:ext cx="8126007" cy="48815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 с  Бюджетным Кодексом Российской Федерации;</a:t>
            </a:r>
          </a:p>
          <a:p>
            <a:pPr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  с Положением о бюджетном процессе в муниципальном образовании «Родниковский муниципальный район», утвержденным решением Совета муниципального образования «Родниковский муниципальный район» от 24.10.2013 № 63  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Ответственный за  подготовку: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Финансовое управление администрации 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муниципального образования «Родниковский район»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тел. 8 (49336) 21747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с двумя вырезанными противолежащими углами 5"/>
          <p:cNvSpPr>
            <a:spLocks/>
          </p:cNvSpPr>
          <p:nvPr/>
        </p:nvSpPr>
        <p:spPr bwMode="auto">
          <a:xfrm>
            <a:off x="1244600" y="5500702"/>
            <a:ext cx="6857999" cy="863600"/>
          </a:xfrm>
          <a:custGeom>
            <a:avLst/>
            <a:gdLst>
              <a:gd name="T0" fmla="*/ 12060142 w 6553200"/>
              <a:gd name="T1" fmla="*/ 431800 h 863600"/>
              <a:gd name="T2" fmla="*/ 6030071 w 6553200"/>
              <a:gd name="T3" fmla="*/ 863600 h 863600"/>
              <a:gd name="T4" fmla="*/ 0 w 6553200"/>
              <a:gd name="T5" fmla="*/ 431800 h 863600"/>
              <a:gd name="T6" fmla="*/ 6030071 w 6553200"/>
              <a:gd name="T7" fmla="*/ 0 h 863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71968 w 6553200"/>
              <a:gd name="T13" fmla="*/ 71968 h 863600"/>
              <a:gd name="T14" fmla="*/ 6481232 w 6553200"/>
              <a:gd name="T15" fmla="*/ 791632 h 863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53200" h="863600">
                <a:moveTo>
                  <a:pt x="0" y="0"/>
                </a:moveTo>
                <a:lnTo>
                  <a:pt x="6409264" y="0"/>
                </a:lnTo>
                <a:lnTo>
                  <a:pt x="6553200" y="143936"/>
                </a:lnTo>
                <a:lnTo>
                  <a:pt x="6553200" y="863600"/>
                </a:lnTo>
                <a:lnTo>
                  <a:pt x="143936" y="863600"/>
                </a:lnTo>
                <a:lnTo>
                  <a:pt x="0" y="7196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C99FF"/>
              </a:gs>
              <a:gs pos="33000">
                <a:schemeClr val="accent6">
                  <a:tint val="86500"/>
                </a:schemeClr>
              </a:gs>
              <a:gs pos="46750">
                <a:schemeClr val="accent6">
                  <a:tint val="71000"/>
                  <a:satMod val="112000"/>
                </a:schemeClr>
              </a:gs>
              <a:gs pos="53000">
                <a:schemeClr val="accent6">
                  <a:tint val="71000"/>
                  <a:satMod val="112000"/>
                </a:schemeClr>
              </a:gs>
              <a:gs pos="68000">
                <a:schemeClr val="accent6">
                  <a:tint val="86000"/>
                </a:schemeClr>
              </a:gs>
              <a:gs pos="100000">
                <a:schemeClr val="accent6">
                  <a:shade val="60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dirty="0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312333" y="5500688"/>
            <a:ext cx="711729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ДЕФИЦИТ</a:t>
            </a:r>
            <a:r>
              <a:rPr lang="ru-RU" sz="1600" b="1" u="none" dirty="0">
                <a:cs typeface="+mn-cs"/>
              </a:rPr>
              <a:t> бюджета - превышение расходов бюджета над его доходами</a:t>
            </a:r>
          </a:p>
          <a:p>
            <a:pPr>
              <a:defRPr/>
            </a:pPr>
            <a:endParaRPr lang="ru-RU" sz="1600" b="1" u="none" dirty="0">
              <a:cs typeface="+mn-cs"/>
            </a:endParaRPr>
          </a:p>
          <a:p>
            <a:pPr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ПРОФИЦИТ</a:t>
            </a:r>
            <a:r>
              <a:rPr lang="ru-RU" sz="1600" b="1" u="none" dirty="0">
                <a:cs typeface="+mn-cs"/>
              </a:rPr>
              <a:t> бюджета - превышение доходов бюджета над его расходами</a:t>
            </a:r>
          </a:p>
        </p:txBody>
      </p:sp>
      <p:sp>
        <p:nvSpPr>
          <p:cNvPr id="27656" name="Rectangle 8"/>
          <p:cNvSpPr>
            <a:spLocks noGrp="1"/>
          </p:cNvSpPr>
          <p:nvPr>
            <p:ph type="title"/>
          </p:nvPr>
        </p:nvSpPr>
        <p:spPr>
          <a:xfrm>
            <a:off x="1643063" y="214313"/>
            <a:ext cx="6511925" cy="64293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Что такое бюджет?</a:t>
            </a:r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2555875" y="1049867"/>
            <a:ext cx="4412192" cy="2234671"/>
          </a:xfrm>
          <a:prstGeom prst="can">
            <a:avLst>
              <a:gd name="adj" fmla="val 3975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u="none" dirty="0"/>
          </a:p>
          <a:p>
            <a:pPr algn="ctr">
              <a:defRPr/>
            </a:pPr>
            <a:endParaRPr lang="ru-RU" sz="1400" u="non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Форма образования и расходования 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денежных  средств, предназначенных 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для финансового обеспечения 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задач и функций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местного самоуправления</a:t>
            </a:r>
          </a:p>
          <a:p>
            <a:pPr algn="ctr">
              <a:defRPr/>
            </a:pPr>
            <a:endParaRPr lang="ru-RU" sz="1600" b="1" u="non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198" name="AutoShape 14"/>
          <p:cNvSpPr>
            <a:spLocks noChangeArrowheads="1"/>
          </p:cNvSpPr>
          <p:nvPr/>
        </p:nvSpPr>
        <p:spPr bwMode="auto">
          <a:xfrm>
            <a:off x="1397000" y="3141663"/>
            <a:ext cx="2946400" cy="1717675"/>
          </a:xfrm>
          <a:prstGeom prst="can">
            <a:avLst>
              <a:gd name="adj" fmla="val 31653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u="none" dirty="0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5219700" y="3141663"/>
            <a:ext cx="3095625" cy="1655762"/>
          </a:xfrm>
          <a:prstGeom prst="can">
            <a:avLst>
              <a:gd name="adj" fmla="val 36861"/>
            </a:avLst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u="none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Выплачиваемые из 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бюджета денежные </a:t>
            </a:r>
          </a:p>
          <a:p>
            <a:pPr algn="ctr"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средства</a:t>
            </a:r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3563937" y="1312333"/>
            <a:ext cx="216799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БЮДЖЕТ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1657349" y="3187700"/>
            <a:ext cx="2474383" cy="869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ДОХОДЫ</a:t>
            </a:r>
          </a:p>
          <a:p>
            <a:pPr algn="ctr">
              <a:spcBef>
                <a:spcPct val="50000"/>
              </a:spcBef>
              <a:defRPr/>
            </a:pPr>
            <a:endParaRPr lang="ru-RU" b="1" u="none" dirty="0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30732" name="Text Box 19"/>
          <p:cNvSpPr txBox="1">
            <a:spLocks noChangeArrowheads="1"/>
          </p:cNvSpPr>
          <p:nvPr/>
        </p:nvSpPr>
        <p:spPr bwMode="auto">
          <a:xfrm>
            <a:off x="2751138" y="40243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u="none"/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1331913" y="3789363"/>
            <a:ext cx="3087687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Поступающие в бюджет денежные средства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5764213" y="3213100"/>
            <a:ext cx="19764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РАСХОДЫ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267" y="245533"/>
            <a:ext cx="7289800" cy="10922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ЭТАПЫ ПРОХОЖДЕНИЯ  РАЙОННОГО БЮДЖЕТА ДО ЕГО УТВЕРЖДЕНИЯ</a:t>
            </a:r>
            <a:endParaRPr lang="ru-RU" sz="3200" dirty="0">
              <a:solidFill>
                <a:schemeClr val="bg1"/>
              </a:solidFill>
            </a:endParaRPr>
          </a:p>
        </p:txBody>
      </p:sp>
      <p:grpSp>
        <p:nvGrpSpPr>
          <p:cNvPr id="5" name="Diagram group"/>
          <p:cNvGrpSpPr/>
          <p:nvPr/>
        </p:nvGrpSpPr>
        <p:grpSpPr>
          <a:xfrm rot="21226162">
            <a:off x="1309645" y="976386"/>
            <a:ext cx="5938141" cy="4642299"/>
            <a:chOff x="1500191" y="714388"/>
            <a:chExt cx="4320570" cy="4320570"/>
          </a:xfr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6" name="Группа 5"/>
            <p:cNvGrpSpPr/>
            <p:nvPr/>
          </p:nvGrpSpPr>
          <p:grpSpPr>
            <a:xfrm>
              <a:off x="1500191" y="714388"/>
              <a:ext cx="4320570" cy="4320570"/>
              <a:chOff x="1500191" y="714388"/>
              <a:chExt cx="4320570" cy="4320570"/>
            </a:xfrm>
          </p:grpSpPr>
          <p:sp>
            <p:nvSpPr>
              <p:cNvPr id="7" name="Пирог 6"/>
              <p:cNvSpPr/>
              <p:nvPr/>
            </p:nvSpPr>
            <p:spPr>
              <a:xfrm>
                <a:off x="1500191" y="714388"/>
                <a:ext cx="4320570" cy="4320570"/>
              </a:xfrm>
              <a:prstGeom prst="pie">
                <a:avLst>
                  <a:gd name="adj1" fmla="val 9000000"/>
                  <a:gd name="adj2" fmla="val 16200000"/>
                </a:avLst>
              </a:prstGeom>
              <a:sp3d extrusionH="152250" prstMaterial="matte">
                <a:bevelT w="165100" prst="coolSlan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11624607"/>
                  <a:satOff val="-37145"/>
                  <a:lumOff val="-9412"/>
                  <a:alphaOff val="0"/>
                </a:schemeClr>
              </a:fillRef>
              <a:effectRef idx="2">
                <a:schemeClr val="accent3">
                  <a:hueOff val="11624607"/>
                  <a:satOff val="-37145"/>
                  <a:lumOff val="-9412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Пирог 4"/>
              <p:cNvSpPr/>
              <p:nvPr/>
            </p:nvSpPr>
            <p:spPr>
              <a:xfrm>
                <a:off x="2000657" y="1629938"/>
                <a:ext cx="1543060" cy="128588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25400" rIns="25400" bIns="25400" numCol="1" spcCol="1270" anchor="ctr" anchorCtr="0">
                <a:noAutofit/>
                <a:sp3d extrusionH="28000" prstMaterial="matte"/>
              </a:bodyPr>
              <a:lstStyle/>
              <a:p>
                <a:pPr marL="46038" lvl="0" algn="ctr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C3260C"/>
                  </a:buClr>
                  <a:buSzPct val="130000"/>
                </a:pPr>
                <a:r>
                  <a:rPr lang="ru-RU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rebuchet MS" pitchFamily="34" charset="0"/>
                  </a:rPr>
                  <a:t>РАССМОТРЕНИЕ ПРОЕКТА РАЙОННОГО БЮДЖЕТА</a:t>
                </a:r>
              </a:p>
            </p:txBody>
          </p:sp>
        </p:grpSp>
      </p:grpSp>
      <p:sp>
        <p:nvSpPr>
          <p:cNvPr id="11" name="6-конечная звезда 10"/>
          <p:cNvSpPr/>
          <p:nvPr/>
        </p:nvSpPr>
        <p:spPr>
          <a:xfrm>
            <a:off x="5572132" y="2714620"/>
            <a:ext cx="1768468" cy="914400"/>
          </a:xfrm>
          <a:prstGeom prst="star6">
            <a:avLst>
              <a:gd name="adj" fmla="val 0"/>
              <a:gd name="hf" fmla="val 115470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Diagram group"/>
          <p:cNvGrpSpPr/>
          <p:nvPr/>
        </p:nvGrpSpPr>
        <p:grpSpPr>
          <a:xfrm rot="1373488">
            <a:off x="2952290" y="541783"/>
            <a:ext cx="6017989" cy="4680018"/>
            <a:chOff x="2286018" y="714388"/>
            <a:chExt cx="4320570" cy="4320570"/>
          </a:xfr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13" name="Группа 12"/>
            <p:cNvGrpSpPr/>
            <p:nvPr/>
          </p:nvGrpSpPr>
          <p:grpSpPr>
            <a:xfrm>
              <a:off x="2286018" y="714388"/>
              <a:ext cx="4320570" cy="4320570"/>
              <a:chOff x="2286018" y="714388"/>
              <a:chExt cx="4320570" cy="4320570"/>
            </a:xfrm>
          </p:grpSpPr>
          <p:sp>
            <p:nvSpPr>
              <p:cNvPr id="14" name="Пирог 13"/>
              <p:cNvSpPr/>
              <p:nvPr/>
            </p:nvSpPr>
            <p:spPr>
              <a:xfrm>
                <a:off x="2286018" y="714388"/>
                <a:ext cx="4320570" cy="4320570"/>
              </a:xfrm>
              <a:prstGeom prst="pie">
                <a:avLst>
                  <a:gd name="adj1" fmla="val 16200000"/>
                  <a:gd name="adj2" fmla="val 1800000"/>
                </a:avLst>
              </a:prstGeom>
              <a:sp3d extrusionH="152250" prstMaterial="matte">
                <a:bevelT w="165100" prst="coolSlan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Пирог 4"/>
              <p:cNvSpPr/>
              <p:nvPr/>
            </p:nvSpPr>
            <p:spPr>
              <a:xfrm>
                <a:off x="4563062" y="1629938"/>
                <a:ext cx="1543060" cy="128588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9210" tIns="29210" rIns="29210" bIns="29210" numCol="1" spcCol="1270" anchor="ctr" anchorCtr="0">
                <a:noAutofit/>
                <a:sp3d extrusionH="28000" prstMaterial="matte"/>
              </a:bodyPr>
              <a:lstStyle/>
              <a:p>
                <a:pPr marL="46038" lvl="0" algn="ctr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C3260C"/>
                  </a:buClr>
                  <a:buSzPct val="130000"/>
                </a:pPr>
                <a:r>
                  <a:rPr lang="ru-RU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rebuchet MS" pitchFamily="34" charset="0"/>
                  </a:rPr>
                  <a:t>УТВЕРЖДЕНИЕ ПРОЕКТА РАЙОННОГО БЮДЖЕТА</a:t>
                </a:r>
              </a:p>
            </p:txBody>
          </p:sp>
        </p:grpSp>
      </p:grpSp>
      <p:grpSp>
        <p:nvGrpSpPr>
          <p:cNvPr id="16" name="Diagram group"/>
          <p:cNvGrpSpPr/>
          <p:nvPr/>
        </p:nvGrpSpPr>
        <p:grpSpPr>
          <a:xfrm>
            <a:off x="1920649" y="719667"/>
            <a:ext cx="6190418" cy="6138333"/>
            <a:chOff x="1912871" y="1560807"/>
            <a:chExt cx="4320570" cy="4357295"/>
          </a:xfrm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17" name="Группа 16"/>
            <p:cNvGrpSpPr/>
            <p:nvPr/>
          </p:nvGrpSpPr>
          <p:grpSpPr>
            <a:xfrm>
              <a:off x="1912871" y="1560807"/>
              <a:ext cx="4320570" cy="4357295"/>
              <a:chOff x="1912871" y="1560807"/>
              <a:chExt cx="4320570" cy="4357295"/>
            </a:xfrm>
          </p:grpSpPr>
          <p:sp>
            <p:nvSpPr>
              <p:cNvPr id="18" name="Пирог 17"/>
              <p:cNvSpPr/>
              <p:nvPr/>
            </p:nvSpPr>
            <p:spPr>
              <a:xfrm>
                <a:off x="1912871" y="1560807"/>
                <a:ext cx="4320570" cy="4357295"/>
              </a:xfrm>
              <a:prstGeom prst="pie">
                <a:avLst>
                  <a:gd name="adj1" fmla="val 1800000"/>
                  <a:gd name="adj2" fmla="val 9000000"/>
                </a:avLst>
              </a:prstGeom>
              <a:sp3d extrusionH="152250" prstMaterial="matte">
                <a:bevelT w="165100" prst="coolSlan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5812304"/>
                  <a:satOff val="-18573"/>
                  <a:lumOff val="-4706"/>
                  <a:alphaOff val="0"/>
                </a:schemeClr>
              </a:fillRef>
              <a:effectRef idx="2">
                <a:schemeClr val="accent3">
                  <a:hueOff val="5812304"/>
                  <a:satOff val="-18573"/>
                  <a:lumOff val="-470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Пирог 4"/>
              <p:cNvSpPr/>
              <p:nvPr/>
            </p:nvSpPr>
            <p:spPr>
              <a:xfrm>
                <a:off x="2941578" y="4387861"/>
                <a:ext cx="2314591" cy="114119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9210" tIns="29210" rIns="29210" bIns="29210" numCol="1" spcCol="1270" anchor="ctr" anchorCtr="0">
                <a:noAutofit/>
                <a:sp3d extrusionH="28000" prstMaterial="matte"/>
              </a:bodyPr>
              <a:lstStyle/>
              <a:p>
                <a:pPr marL="46038" lvl="0" algn="ctr" eaLnBrk="0" fontAlgn="base" hangingPunct="0">
                  <a:spcBef>
                    <a:spcPct val="20000"/>
                  </a:spcBef>
                  <a:spcAft>
                    <a:spcPts val="300"/>
                  </a:spcAft>
                  <a:buClr>
                    <a:srgbClr val="C3260C"/>
                  </a:buClr>
                  <a:buSzPct val="130000"/>
                </a:pPr>
                <a:r>
                  <a:rPr lang="ru-RU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rebuchet MS" pitchFamily="34" charset="0"/>
                  </a:rPr>
                  <a:t>СОСТАВЛЕНИЕ ПРОЕКТА РАЙОННОГО БЮДЖЕТА</a:t>
                </a:r>
              </a:p>
            </p:txBody>
          </p:sp>
        </p:grpSp>
      </p:grpSp>
      <p:sp>
        <p:nvSpPr>
          <p:cNvPr id="20" name="Блок-схема: узел 19"/>
          <p:cNvSpPr/>
          <p:nvPr/>
        </p:nvSpPr>
        <p:spPr>
          <a:xfrm>
            <a:off x="3486141" y="1371600"/>
            <a:ext cx="3685125" cy="3979335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РАЙОННЫЙ БЮДЖЕТ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6-конечная звезда 21"/>
          <p:cNvSpPr/>
          <p:nvPr/>
        </p:nvSpPr>
        <p:spPr>
          <a:xfrm>
            <a:off x="2091267" y="3251200"/>
            <a:ext cx="1109117" cy="855133"/>
          </a:xfrm>
          <a:prstGeom prst="star6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6-конечная звезда 22"/>
          <p:cNvSpPr/>
          <p:nvPr/>
        </p:nvSpPr>
        <p:spPr>
          <a:xfrm>
            <a:off x="4800601" y="5410199"/>
            <a:ext cx="753532" cy="753533"/>
          </a:xfrm>
          <a:prstGeom prst="star6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6-конечная звезда 23"/>
          <p:cNvSpPr/>
          <p:nvPr/>
        </p:nvSpPr>
        <p:spPr>
          <a:xfrm>
            <a:off x="7619999" y="2904067"/>
            <a:ext cx="1083734" cy="1329266"/>
          </a:xfrm>
          <a:prstGeom prst="star6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НА ЧЕМ ОСНОВАНО ФОРМИРОВАНИЕ  ОСНОВНЫХ  ХАРАКТЕРИСТИК  РАЙОННОГО  БЮДЖЕТА?</a:t>
            </a:r>
            <a:endParaRPr lang="ru-RU" sz="2400" dirty="0">
              <a:solidFill>
                <a:schemeClr val="bg1"/>
              </a:solidFill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151467" y="1447800"/>
            <a:ext cx="7696200" cy="618067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297"/>
              <a:ext cx="292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1400" b="1" dirty="0" smtClean="0"/>
                <a:t>Прогноз социально-экономического развития муниципального образования «Родниковский муниципальный район» на 2019 год и на период до 2021 года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1134534" y="2277533"/>
            <a:ext cx="7755466" cy="618067"/>
            <a:chOff x="1268" y="1771"/>
            <a:chExt cx="3194" cy="351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67" y="1771"/>
              <a:ext cx="2995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ru-RU" sz="1400" b="1" dirty="0" smtClean="0"/>
                <a:t> Основные направления бюджетной и налоговой политики муниципального образования </a:t>
              </a:r>
            </a:p>
            <a:p>
              <a:r>
                <a:rPr lang="ru-RU" sz="1400" b="1" dirty="0" smtClean="0"/>
                <a:t>«Родниковский муниципальный район»</a:t>
              </a:r>
              <a:endParaRPr lang="ru-RU" sz="1400" dirty="0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1" y="1797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38" y="1777"/>
                <a:ext cx="21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1184375" y="3039534"/>
            <a:ext cx="7561212" cy="711200"/>
            <a:chOff x="1195" y="2247"/>
            <a:chExt cx="3267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ru-RU" sz="1400" b="1" dirty="0" smtClean="0"/>
                <a:t>    Муниципальные программы муниципального образования </a:t>
              </a:r>
            </a:p>
            <a:p>
              <a:pPr algn="just"/>
              <a:r>
                <a:rPr lang="ru-RU" sz="1400" b="1" dirty="0" smtClean="0"/>
                <a:t>       «Родниковский  муниципальный район»</a:t>
              </a:r>
              <a:endParaRPr lang="ru-RU" dirty="0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 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195" y="2298"/>
              <a:ext cx="2052" cy="294"/>
              <a:chOff x="1341" y="2250"/>
              <a:chExt cx="2052" cy="294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341" y="2250"/>
                <a:ext cx="2052" cy="294"/>
                <a:chOff x="1340" y="1280"/>
                <a:chExt cx="2052" cy="294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340" y="1280"/>
                  <a:ext cx="295" cy="26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18" y="1360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352" y="2276"/>
                <a:ext cx="241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1126595" y="3877727"/>
            <a:ext cx="7831139" cy="922865"/>
            <a:chOff x="1211" y="2694"/>
            <a:chExt cx="3308" cy="378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40" y="2694"/>
              <a:ext cx="2979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ru-RU" sz="1400" b="1" dirty="0" smtClean="0"/>
            </a:p>
            <a:p>
              <a:r>
                <a:rPr lang="ru-RU" sz="1400" b="1" dirty="0" smtClean="0"/>
                <a:t>Прогноз безвозмездных поступлений из областного бюджета в виде дотаций, субсидий,  субвенций и иных межбюджетных трансфертов, распределенных проектом закона Ивановской области «Об областном бюджете»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11" y="2774"/>
              <a:ext cx="401" cy="298"/>
              <a:chOff x="1357" y="2726"/>
              <a:chExt cx="401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357" y="2726"/>
                <a:ext cx="401" cy="298"/>
                <a:chOff x="1358" y="1276"/>
                <a:chExt cx="401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8" y="1285"/>
                  <a:ext cx="401" cy="24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3" y="2782"/>
                <a:ext cx="229" cy="1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1260865" y="4919133"/>
            <a:ext cx="7578206" cy="626534"/>
            <a:chOff x="1185" y="3499"/>
            <a:chExt cx="3219" cy="40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364" y="3570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605"/>
              <a:ext cx="26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50" name="Group 86"/>
            <p:cNvGrpSpPr>
              <a:grpSpLocks/>
            </p:cNvGrpSpPr>
            <p:nvPr/>
          </p:nvGrpSpPr>
          <p:grpSpPr bwMode="auto">
            <a:xfrm>
              <a:off x="1185" y="3499"/>
              <a:ext cx="332" cy="395"/>
              <a:chOff x="1332" y="1521"/>
              <a:chExt cx="332" cy="395"/>
            </a:xfrm>
          </p:grpSpPr>
          <p:pic>
            <p:nvPicPr>
              <p:cNvPr id="52" name="Picture 87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Oval 89"/>
              <p:cNvSpPr>
                <a:spLocks noChangeArrowheads="1"/>
              </p:cNvSpPr>
              <p:nvPr/>
            </p:nvSpPr>
            <p:spPr bwMode="gray">
              <a:xfrm flipH="1">
                <a:off x="1382" y="1650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4D98E3">
                      <a:gamma/>
                      <a:shade val="63529"/>
                      <a:invGamma/>
                    </a:srgbClr>
                  </a:gs>
                  <a:gs pos="100000">
                    <a:srgbClr val="4D98E3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ru-RU" b="1" dirty="0" smtClean="0">
                    <a:solidFill>
                      <a:schemeClr val="bg1"/>
                    </a:solidFill>
                  </a:rPr>
                  <a:t>5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55" name="Picture 90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1460" y="1642"/>
                <a:ext cx="174" cy="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Oval 89"/>
              <p:cNvSpPr>
                <a:spLocks noChangeArrowheads="1"/>
              </p:cNvSpPr>
              <p:nvPr/>
            </p:nvSpPr>
            <p:spPr bwMode="gray">
              <a:xfrm flipH="1">
                <a:off x="1332" y="1549"/>
                <a:ext cx="306" cy="367"/>
              </a:xfrm>
              <a:prstGeom prst="ellipse">
                <a:avLst/>
              </a:prstGeom>
              <a:gradFill rotWithShape="0">
                <a:gsLst>
                  <a:gs pos="0">
                    <a:srgbClr val="4D98E3">
                      <a:gamma/>
                      <a:shade val="63529"/>
                      <a:invGamma/>
                    </a:srgbClr>
                  </a:gs>
                  <a:gs pos="100000">
                    <a:srgbClr val="4D98E3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ru-RU" b="1" dirty="0" smtClean="0">
                    <a:solidFill>
                      <a:schemeClr val="bg1"/>
                    </a:solidFill>
                  </a:rPr>
                  <a:t>5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6" name="Прямоугольник 55"/>
          <p:cNvSpPr/>
          <p:nvPr/>
        </p:nvSpPr>
        <p:spPr>
          <a:xfrm>
            <a:off x="2184400" y="4995333"/>
            <a:ext cx="6426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Прогноз иных межбюджетных трансфертов из бюджетов поселений в районный бюджет, определенных проектами бюджетов поселений</a:t>
            </a:r>
            <a:endParaRPr lang="ru-RU" sz="1400" b="1" dirty="0"/>
          </a:p>
        </p:txBody>
      </p:sp>
      <p:grpSp>
        <p:nvGrpSpPr>
          <p:cNvPr id="81" name="Group 96"/>
          <p:cNvGrpSpPr>
            <a:grpSpLocks/>
          </p:cNvGrpSpPr>
          <p:nvPr/>
        </p:nvGrpSpPr>
        <p:grpSpPr bwMode="auto">
          <a:xfrm rot="10800000" flipV="1">
            <a:off x="1295399" y="5929776"/>
            <a:ext cx="7344351" cy="581089"/>
            <a:chOff x="1428" y="3545"/>
            <a:chExt cx="3092" cy="379"/>
          </a:xfrm>
        </p:grpSpPr>
        <p:sp>
          <p:nvSpPr>
            <p:cNvPr id="82" name="AutoShape 43"/>
            <p:cNvSpPr>
              <a:spLocks noChangeArrowheads="1"/>
            </p:cNvSpPr>
            <p:nvPr/>
          </p:nvSpPr>
          <p:spPr bwMode="gray">
            <a:xfrm>
              <a:off x="1428" y="3590"/>
              <a:ext cx="2914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ru-RU" sz="1400" dirty="0" smtClean="0"/>
                <a:t>     </a:t>
              </a:r>
              <a:r>
                <a:rPr lang="ru-RU" sz="1400" b="1" dirty="0" smtClean="0"/>
                <a:t>Прогноз  доходов главных администраторов доходов районного бюджета</a:t>
              </a:r>
              <a:r>
                <a:rPr lang="ru-RU" b="1" dirty="0" smtClean="0"/>
                <a:t>  </a:t>
              </a:r>
              <a:endParaRPr lang="ru-RU" b="1" dirty="0"/>
            </a:p>
          </p:txBody>
        </p:sp>
        <p:sp>
          <p:nvSpPr>
            <p:cNvPr id="83" name="Text Box 52"/>
            <p:cNvSpPr txBox="1">
              <a:spLocks noChangeArrowheads="1"/>
            </p:cNvSpPr>
            <p:nvPr/>
          </p:nvSpPr>
          <p:spPr bwMode="gray">
            <a:xfrm>
              <a:off x="1518" y="3545"/>
              <a:ext cx="2636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sp>
          <p:nvSpPr>
            <p:cNvPr id="86" name="Oval 89"/>
            <p:cNvSpPr>
              <a:spLocks noChangeArrowheads="1"/>
            </p:cNvSpPr>
            <p:nvPr/>
          </p:nvSpPr>
          <p:spPr bwMode="gray">
            <a:xfrm flipH="1">
              <a:off x="4256" y="3634"/>
              <a:ext cx="264" cy="29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6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8354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ОСНОВНЫЕ ПОКАЗАТЕЛИ ПРОГНОЗА СОЦИАЛЬНО-ЭКОНОМИЧЕСКОГО РАЗВИТИЯ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67933" y="1320800"/>
          <a:ext cx="7196667" cy="468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0487"/>
                <a:gridCol w="1180636"/>
                <a:gridCol w="746579"/>
                <a:gridCol w="781302"/>
                <a:gridCol w="703173"/>
                <a:gridCol w="694490"/>
              </a:tblGrid>
              <a:tr h="2080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2018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2021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3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Среднегодовая численность постоянного населения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Тыс.человек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32,959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32,623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32,333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32,088</a:t>
                      </a:r>
                    </a:p>
                  </a:txBody>
                  <a:tcPr marL="68580" marR="68580" marT="0" marB="0"/>
                </a:tc>
              </a:tr>
              <a:tr h="820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Коэффициент рождаемости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Число родившихся на 1000 </a:t>
                      </a:r>
                      <a:r>
                        <a:rPr lang="ru-RU" sz="1100" b="1" dirty="0" err="1">
                          <a:latin typeface="Calibri"/>
                          <a:ea typeface="Calibri"/>
                          <a:cs typeface="Times New Roman"/>
                        </a:rPr>
                        <a:t>чел.населения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9,71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10,73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11,44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12,47</a:t>
                      </a:r>
                    </a:p>
                  </a:txBody>
                  <a:tcPr marL="68580" marR="68580" marT="0" marB="0"/>
                </a:tc>
              </a:tr>
              <a:tr h="61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Общий коэффициент смертности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Число умерших на 1000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b="1" dirty="0" err="1">
                          <a:latin typeface="Calibri"/>
                          <a:ea typeface="Calibri"/>
                          <a:cs typeface="Times New Roman"/>
                        </a:rPr>
                        <a:t>чел.населения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17,75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17,47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17,32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17,14</a:t>
                      </a:r>
                    </a:p>
                  </a:txBody>
                  <a:tcPr marL="68580" marR="68580" marT="0" marB="0"/>
                </a:tc>
              </a:tr>
              <a:tr h="403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Коэффициент естественного прироста населения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на 1000 чел.населения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-8,04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-6,74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-5,88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-4,67</a:t>
                      </a:r>
                    </a:p>
                  </a:txBody>
                  <a:tcPr marL="68580" marR="68580" marT="0" marB="0"/>
                </a:tc>
              </a:tr>
              <a:tr h="403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Уровень зарегистрированной безработицы на конец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0,60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0,55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0,49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0,44</a:t>
                      </a:r>
                    </a:p>
                  </a:txBody>
                  <a:tcPr marL="68580" marR="68580" marT="0" marB="0"/>
                </a:tc>
              </a:tr>
              <a:tr h="403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Денежные доходы в расчете на душу населения в месяц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13357,94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14152,63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14928,96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15896,82</a:t>
                      </a:r>
                    </a:p>
                  </a:txBody>
                  <a:tcPr marL="68580" marR="68580" marT="0" marB="0"/>
                </a:tc>
              </a:tr>
              <a:tr h="820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Количество семей, улучшивших жилищные условия с помощью мер государственной поддержки в сфере ипотечного жилищного кредитования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612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Индекс промышленного производства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% к предыдущему году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114,58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101,79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101,93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102,30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Основные направления бюджетной и налоговой политики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34533" y="1337733"/>
            <a:ext cx="7636934" cy="4839229"/>
          </a:xfrm>
        </p:spPr>
        <p:txBody>
          <a:bodyPr>
            <a:normAutofit fontScale="77500" lnSpcReduction="20000"/>
          </a:bodyPr>
          <a:lstStyle/>
          <a:p>
            <a:pPr lvl="1" algn="just"/>
            <a:r>
              <a:rPr lang="ru-RU" dirty="0" smtClean="0">
                <a:solidFill>
                  <a:schemeClr val="bg1"/>
                </a:solidFill>
              </a:rPr>
              <a:t>увеличения доходной части бюджета за счет повышения эффективности использования муниципальной собственности;</a:t>
            </a:r>
          </a:p>
          <a:p>
            <a:pPr lvl="1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lvl="1" algn="just"/>
            <a:r>
              <a:rPr lang="ru-RU" dirty="0" smtClean="0">
                <a:solidFill>
                  <a:schemeClr val="bg1"/>
                </a:solidFill>
              </a:rPr>
              <a:t>организация работы по укреплению налоговой дисциплины, взаимодействие с руководителями предприятий, учреждений, организаций по вопросам своевременного поступления платежей в бюджет, а также легализации заработной платы наемных работников и доведение ее до прожиточного минимума.</a:t>
            </a:r>
          </a:p>
          <a:p>
            <a:pPr lvl="1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lvl="1" algn="just"/>
            <a:r>
              <a:rPr lang="ru-RU" dirty="0" smtClean="0">
                <a:solidFill>
                  <a:schemeClr val="bg1"/>
                </a:solidFill>
              </a:rPr>
              <a:t>определение четких приоритетов использования бюджетных средств с учетом текущей экономической ситуации</a:t>
            </a:r>
          </a:p>
          <a:p>
            <a:pPr lvl="1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</a:p>
          <a:p>
            <a:pPr lvl="1" algn="just"/>
            <a:r>
              <a:rPr lang="ru-RU" dirty="0" smtClean="0">
                <a:solidFill>
                  <a:schemeClr val="bg1"/>
                </a:solidFill>
              </a:rPr>
              <a:t>снижение неэффективных трат бюджета района, обеспечение исполнения гарантированных расходных обязательств района</a:t>
            </a:r>
          </a:p>
          <a:p>
            <a:pPr lvl="1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lvl="1" algn="just"/>
            <a:r>
              <a:rPr lang="ru-RU" dirty="0" smtClean="0">
                <a:solidFill>
                  <a:schemeClr val="bg1"/>
                </a:solidFill>
              </a:rPr>
              <a:t>обеспечение сбалансированности и устойчивости районного бюджета с учетом консервативной оценки доходного потенциала</a:t>
            </a:r>
          </a:p>
          <a:p>
            <a:pPr lvl="1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lvl="1"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0"/>
            <a:ext cx="7730067" cy="75353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bg1"/>
                </a:solidFill>
              </a:rPr>
              <a:t>Основные характеристики </a:t>
            </a:r>
            <a:r>
              <a:rPr lang="ru-RU" sz="3100" dirty="0" smtClean="0">
                <a:solidFill>
                  <a:schemeClr val="bg1"/>
                </a:solidFill>
              </a:rPr>
              <a:t/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>районного бюджета на 2019 год и на плановый период 2020 и 2021 годов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1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45733" y="2624666"/>
          <a:ext cx="6841068" cy="3408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228"/>
                <a:gridCol w="1355128"/>
                <a:gridCol w="1412734"/>
                <a:gridCol w="1336978"/>
              </a:tblGrid>
              <a:tr h="4874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показатели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2019 год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2020 год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2021 год</a:t>
                      </a:r>
                    </a:p>
                  </a:txBody>
                  <a:tcPr marL="9525" marR="9525" marT="9525" marB="0"/>
                </a:tc>
              </a:tr>
              <a:tr h="54338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Доходы – всего: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606 998,00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561 004,00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556 640,80</a:t>
                      </a:r>
                    </a:p>
                  </a:txBody>
                  <a:tcPr marL="9525" marR="9525" marT="9525" marB="0"/>
                </a:tc>
              </a:tr>
              <a:tr h="26505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числе: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9334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доходы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86 904,00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88 613,10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85 486,70</a:t>
                      </a:r>
                    </a:p>
                  </a:txBody>
                  <a:tcPr marL="9525" marR="9525" marT="9525" marB="0"/>
                </a:tc>
              </a:tr>
              <a:tr h="34800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неналоговые доходы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52 000,40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52 130,40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52 257,70</a:t>
                      </a:r>
                    </a:p>
                  </a:txBody>
                  <a:tcPr marL="9525" marR="9525" marT="9525" marB="0"/>
                </a:tc>
              </a:tr>
              <a:tr h="319931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468 093,60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420 260,50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418 896,40</a:t>
                      </a:r>
                    </a:p>
                  </a:txBody>
                  <a:tcPr marL="9525" marR="9525" marT="9525" marB="0"/>
                </a:tc>
              </a:tr>
              <a:tr h="455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Расходы - всего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613 918,60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561 004,00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556 640,80</a:t>
                      </a:r>
                    </a:p>
                  </a:txBody>
                  <a:tcPr marL="9525" marR="9525" marT="9525" marB="0"/>
                </a:tc>
              </a:tr>
              <a:tr h="59586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Дефицит (-), профицит (+)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-6 920,60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975601" y="1972733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(</a:t>
            </a:r>
            <a:r>
              <a:rPr lang="ru-RU" sz="1200" dirty="0" err="1" smtClean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тыс.руб</a:t>
            </a:r>
            <a:r>
              <a:rPr lang="ru-RU" sz="1200" dirty="0" smtClean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12137" cy="14303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бюджета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бюджета - безвозмездные и безвозвратные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поступления денежных средств в бюджет.</a:t>
            </a:r>
          </a:p>
        </p:txBody>
      </p:sp>
      <p:sp>
        <p:nvSpPr>
          <p:cNvPr id="34819" name="Rectangle 3"/>
          <p:cNvSpPr>
            <a:spLocks noGrp="1"/>
          </p:cNvSpPr>
          <p:nvPr>
            <p:ph idx="1"/>
          </p:nvPr>
        </p:nvSpPr>
        <p:spPr>
          <a:xfrm>
            <a:off x="250825" y="2205038"/>
            <a:ext cx="8642350" cy="4194175"/>
          </a:xfrm>
        </p:spPr>
        <p:txBody>
          <a:bodyPr/>
          <a:lstStyle/>
          <a:p>
            <a:pPr eaLnBrk="1" hangingPunct="1">
              <a:buFont typeface="Georgia" panose="02040502050405020303" pitchFamily="18" charset="0"/>
              <a:buNone/>
            </a:pPr>
            <a:endParaRPr lang="ru-RU" altLang="ru-RU" smtClean="0"/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250825" y="2636838"/>
            <a:ext cx="2881313" cy="3960812"/>
          </a:xfrm>
          <a:prstGeom prst="rect">
            <a:avLst/>
          </a:prstGeom>
          <a:solidFill>
            <a:srgbClr val="4DC3C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u="none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276600" y="1916113"/>
            <a:ext cx="2736850" cy="792162"/>
          </a:xfrm>
          <a:prstGeom prst="rect">
            <a:avLst/>
          </a:prstGeom>
          <a:solidFill>
            <a:srgbClr val="99CC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u="none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НЕНАЛОГОВЫЕ ДОХОДЫ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250825" y="1916113"/>
            <a:ext cx="2881313" cy="720725"/>
          </a:xfrm>
          <a:prstGeom prst="rect">
            <a:avLst/>
          </a:prstGeom>
          <a:solidFill>
            <a:srgbClr val="489BCE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u="none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НАЛОГОВЫ ДОХОДЫЕ</a:t>
            </a:r>
          </a:p>
        </p:txBody>
      </p:sp>
      <p:sp>
        <p:nvSpPr>
          <p:cNvPr id="34823" name="Rectangle 13"/>
          <p:cNvSpPr>
            <a:spLocks noChangeArrowheads="1"/>
          </p:cNvSpPr>
          <p:nvPr/>
        </p:nvSpPr>
        <p:spPr bwMode="auto">
          <a:xfrm>
            <a:off x="3276600" y="2636838"/>
            <a:ext cx="2736850" cy="3960812"/>
          </a:xfrm>
          <a:prstGeom prst="rect">
            <a:avLst/>
          </a:prstGeom>
          <a:solidFill>
            <a:srgbClr val="CC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u="none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6156325" y="1916113"/>
            <a:ext cx="2808288" cy="7921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u="none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БЕЗВОЗМЕЗДНЫЕ</a:t>
            </a:r>
          </a:p>
          <a:p>
            <a:pPr algn="ctr">
              <a:defRPr/>
            </a:pPr>
            <a:r>
              <a:rPr lang="ru-RU" b="1" u="none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 ПОСТУПЛЕНИЯ</a:t>
            </a:r>
          </a:p>
        </p:txBody>
      </p:sp>
      <p:sp>
        <p:nvSpPr>
          <p:cNvPr id="13321" name="Rectangle 15"/>
          <p:cNvSpPr>
            <a:spLocks noChangeArrowheads="1"/>
          </p:cNvSpPr>
          <p:nvPr/>
        </p:nvSpPr>
        <p:spPr bwMode="auto">
          <a:xfrm>
            <a:off x="6156325" y="2708275"/>
            <a:ext cx="2808288" cy="38893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altLang="ru-RU" u="none">
              <a:cs typeface="+mn-cs"/>
            </a:endParaRPr>
          </a:p>
        </p:txBody>
      </p:sp>
      <p:sp>
        <p:nvSpPr>
          <p:cNvPr id="23562" name="Text Box 20"/>
          <p:cNvSpPr txBox="1">
            <a:spLocks noChangeArrowheads="1"/>
          </p:cNvSpPr>
          <p:nvPr/>
        </p:nvSpPr>
        <p:spPr bwMode="auto">
          <a:xfrm>
            <a:off x="323850" y="2728913"/>
            <a:ext cx="2808288" cy="3293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u="none" dirty="0">
                <a:cs typeface="+mn-cs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налог на доходы физических лиц;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 акцизы по подакцизным товарам (продукции), производимым на территории Российской Федерации;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 государственная пошлина.</a:t>
            </a:r>
          </a:p>
        </p:txBody>
      </p:sp>
      <p:sp>
        <p:nvSpPr>
          <p:cNvPr id="23563" name="Text Box 24"/>
          <p:cNvSpPr txBox="1">
            <a:spLocks noChangeArrowheads="1"/>
          </p:cNvSpPr>
          <p:nvPr/>
        </p:nvSpPr>
        <p:spPr bwMode="auto">
          <a:xfrm>
            <a:off x="3203575" y="2636838"/>
            <a:ext cx="2808288" cy="35394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u="none" dirty="0">
                <a:cs typeface="+mn-cs"/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algn="just"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доходы от использования имущества, находящегося в муниципальной собственности;</a:t>
            </a:r>
          </a:p>
          <a:p>
            <a:pPr algn="just"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  </a:t>
            </a:r>
            <a:r>
              <a:rPr lang="ru-RU" sz="1600" u="none" dirty="0">
                <a:cs typeface="+mn-cs"/>
              </a:rPr>
              <a:t>штрафов за нарушение законодательства;</a:t>
            </a:r>
          </a:p>
          <a:p>
            <a:pPr algn="just">
              <a:defRPr/>
            </a:pPr>
            <a:r>
              <a:rPr lang="ru-RU" sz="1600" u="none" dirty="0">
                <a:cs typeface="+mn-cs"/>
                <a:sym typeface="Wingdings" pitchFamily="2" charset="2"/>
              </a:rPr>
              <a:t>другие.</a:t>
            </a:r>
          </a:p>
        </p:txBody>
      </p:sp>
      <p:sp>
        <p:nvSpPr>
          <p:cNvPr id="23564" name="Text Box 27"/>
          <p:cNvSpPr txBox="1">
            <a:spLocks noChangeArrowheads="1"/>
          </p:cNvSpPr>
          <p:nvPr/>
        </p:nvSpPr>
        <p:spPr bwMode="auto">
          <a:xfrm>
            <a:off x="6084888" y="2708275"/>
            <a:ext cx="2879725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u="none" dirty="0">
                <a:cs typeface="+mn-cs"/>
              </a:rPr>
              <a:t>Поступления от других бюджетов бюджетной системы Российской Федерации (межбюджетные трансферты), от  организаций, граждан (кроме налоговых и неналоговых доходов).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1416</TotalTime>
  <Words>1809</Words>
  <Application>Microsoft Office PowerPoint</Application>
  <PresentationFormat>Экран (4:3)</PresentationFormat>
  <Paragraphs>542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«БЮДЖЕТ ДЛЯ ГРАЖДАН»   К ПРОЕКТУ  РАЙОННОГО БЮДЖЕТА   НА 2019 ГОД  И НА ПЛАНОВЫЙ ПЕРИОД  2020 И 2021 ГОДОВ</vt:lpstr>
      <vt:lpstr>Уважаемые жители  Родниковского района! </vt:lpstr>
      <vt:lpstr>Что такое бюджет?</vt:lpstr>
      <vt:lpstr>ЭТАПЫ ПРОХОЖДЕНИЯ  РАЙОННОГО БЮДЖЕТА ДО ЕГО УТВЕРЖДЕНИЯ</vt:lpstr>
      <vt:lpstr>НА ЧЕМ ОСНОВАНО ФОРМИРОВАНИЕ  ОСНОВНЫХ  ХАРАКТЕРИСТИК  РАЙОННОГО  БЮДЖЕТА?</vt:lpstr>
      <vt:lpstr>ОСНОВНЫЕ ПОКАЗАТЕЛИ ПРОГНОЗА СОЦИАЛЬНО-ЭКОНОМИЧЕСКОГО РАЗВИТИЯ</vt:lpstr>
      <vt:lpstr>Основные направления бюджетной и налоговой политики</vt:lpstr>
      <vt:lpstr>      Основные характеристики  районного бюджета на 2019 год и на плановый период 2020 и 2021 годов </vt:lpstr>
      <vt:lpstr>Доходы бюджета  Доходы бюджета - безвозмездные и безвозвратные поступления денежных средств в бюджет.</vt:lpstr>
      <vt:lpstr> Расходы бюджета </vt:lpstr>
      <vt:lpstr>Доходы районного бюджета</vt:lpstr>
      <vt:lpstr>Структура доходов районного бюджета</vt:lpstr>
      <vt:lpstr>Структура налоговых доходов  районного бюджета </vt:lpstr>
      <vt:lpstr>Структура неналоговых доходов районного бюджета</vt:lpstr>
      <vt:lpstr>Структура безвозмездных поступлений районного бюджета </vt:lpstr>
      <vt:lpstr>Расходы районного бюджета</vt:lpstr>
      <vt:lpstr>Структура расходов районного бюджета</vt:lpstr>
      <vt:lpstr>Структура расходов районного бюджета  2019 год</vt:lpstr>
      <vt:lpstr>Перечень муниципальных программ Родниковского муниципального района</vt:lpstr>
      <vt:lpstr>Муниципальные программы</vt:lpstr>
      <vt:lpstr>Программа  «Развитие образования Родниковского муниципального района»   </vt:lpstr>
      <vt:lpstr>Программа «Социальная поддержка граждан Родниковского муниципального района»</vt:lpstr>
      <vt:lpstr>Программа «Обеспечение качественным жильем и услугами жилищно-коммунального хозяйства населения Родниковского муниципального района»</vt:lpstr>
      <vt:lpstr>Программа «Развитие культуры Родниковского муниципального района»</vt:lpstr>
      <vt:lpstr>Программа «Развитие   физической культуры и спорта Родниковского муниципального района»</vt:lpstr>
      <vt:lpstr>Программа «Реализация молодежной политики на территории Родниковского муниципального района» </vt:lpstr>
      <vt:lpstr> Программа «Экономическое развитие и инновационная экономика Родниковского муниципального района» </vt:lpstr>
      <vt:lpstr>Программа «Совершенствование  органов  местного самоуправления»</vt:lpstr>
      <vt:lpstr>Проект  подготовлен в соответствии : 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ObolenskayaVN</cp:lastModifiedBy>
  <cp:revision>176</cp:revision>
  <dcterms:created xsi:type="dcterms:W3CDTF">2016-11-18T14:12:19Z</dcterms:created>
  <dcterms:modified xsi:type="dcterms:W3CDTF">2018-12-14T07:58:30Z</dcterms:modified>
</cp:coreProperties>
</file>