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90" r:id="rId3"/>
    <p:sldId id="271" r:id="rId4"/>
    <p:sldId id="281" r:id="rId5"/>
    <p:sldId id="267" r:id="rId6"/>
    <p:sldId id="280" r:id="rId7"/>
    <p:sldId id="272" r:id="rId8"/>
    <p:sldId id="282" r:id="rId9"/>
    <p:sldId id="274" r:id="rId10"/>
    <p:sldId id="276" r:id="rId11"/>
    <p:sldId id="284" r:id="rId12"/>
    <p:sldId id="285" r:id="rId13"/>
    <p:sldId id="286" r:id="rId14"/>
    <p:sldId id="287" r:id="rId15"/>
    <p:sldId id="283" r:id="rId16"/>
    <p:sldId id="291" r:id="rId17"/>
    <p:sldId id="292" r:id="rId18"/>
    <p:sldId id="301" r:id="rId19"/>
    <p:sldId id="293" r:id="rId20"/>
    <p:sldId id="302" r:id="rId21"/>
    <p:sldId id="300" r:id="rId22"/>
    <p:sldId id="277" r:id="rId23"/>
    <p:sldId id="273" r:id="rId24"/>
    <p:sldId id="257" r:id="rId25"/>
    <p:sldId id="288" r:id="rId26"/>
    <p:sldId id="289" r:id="rId27"/>
    <p:sldId id="307" r:id="rId28"/>
    <p:sldId id="308" r:id="rId29"/>
    <p:sldId id="309" r:id="rId30"/>
    <p:sldId id="258" r:id="rId31"/>
    <p:sldId id="310" r:id="rId32"/>
    <p:sldId id="305" r:id="rId33"/>
    <p:sldId id="278" r:id="rId34"/>
    <p:sldId id="295" r:id="rId35"/>
    <p:sldId id="296" r:id="rId36"/>
    <p:sldId id="304" r:id="rId37"/>
    <p:sldId id="297" r:id="rId38"/>
    <p:sldId id="299" r:id="rId39"/>
    <p:sldId id="298" r:id="rId40"/>
    <p:sldId id="303" r:id="rId41"/>
    <p:sldId id="311" r:id="rId42"/>
    <p:sldId id="31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FF"/>
    <a:srgbClr val="CC3300"/>
    <a:srgbClr val="00FFFF"/>
    <a:srgbClr val="FF3300"/>
    <a:srgbClr val="0000CC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2922" autoAdjust="0"/>
  </p:normalViewPr>
  <p:slideViewPr>
    <p:cSldViewPr>
      <p:cViewPr>
        <p:scale>
          <a:sx n="75" d="100"/>
          <a:sy n="75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5;&#1080;&#1077;%20&#1076;&#1086;&#1082;&#1091;&#1084;&#1077;&#1085;&#1090;&#1099;\&#1055;&#1088;&#1086;&#1075;&#1085;&#1086;&#1079;\&#1055;&#1088;&#1086;&#1075;&#1085;&#1086;&#1079;%202013\2%20&#1069;&#1058;&#1040;&#1055;\&#1055;&#1056;&#1054;&#1043;&#1053;&#1054;&#1047;&#1067;\&#1057;&#1086;&#1074;&#1077;&#1090;%20&#1088;&#1072;&#1081;&#1086;&#1085;&#1072;\&#1050;%20&#1087;&#1088;&#1077;&#1079;&#1077;&#1085;&#1090;&#1072;&#1094;&#1080;&#1080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i="1">
                <a:latin typeface="Times New Roman" pitchFamily="18" charset="0"/>
                <a:cs typeface="Times New Roman" pitchFamily="18" charset="0"/>
              </a:rPr>
              <a:t>Демографические</a:t>
            </a:r>
            <a:r>
              <a:rPr lang="ru-RU" sz="1800" i="1" baseline="0">
                <a:latin typeface="Times New Roman" pitchFamily="18" charset="0"/>
                <a:cs typeface="Times New Roman" pitchFamily="18" charset="0"/>
              </a:rPr>
              <a:t> показатели Родниковского  муниципального района</a:t>
            </a:r>
          </a:p>
        </c:rich>
      </c:tx>
      <c:layout>
        <c:manualLayout>
          <c:xMode val="edge"/>
          <c:yMode val="edge"/>
          <c:x val="0.12687735950814366"/>
          <c:y val="1.719437153689121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459325882473331E-2"/>
          <c:y val="0.10969749216968298"/>
          <c:w val="0.87258974082401974"/>
          <c:h val="0.71993067505545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'Численность населения'!$A$3</c:f>
              <c:strCache>
                <c:ptCount val="1"/>
                <c:pt idx="0">
                  <c:v>Численность постоянного населения, чел.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'Численность населения'!$B$2:$G$2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'Численность населения'!$B$3:$G$3</c:f>
              <c:numCache>
                <c:formatCode>#,##0</c:formatCode>
                <c:ptCount val="6"/>
                <c:pt idx="0">
                  <c:v>35564</c:v>
                </c:pt>
                <c:pt idx="1">
                  <c:v>35136</c:v>
                </c:pt>
                <c:pt idx="2">
                  <c:v>34790</c:v>
                </c:pt>
                <c:pt idx="3">
                  <c:v>34440</c:v>
                </c:pt>
                <c:pt idx="4">
                  <c:v>34090</c:v>
                </c:pt>
                <c:pt idx="5">
                  <c:v>33750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7-4D13-BC80-22E5A6CB5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24224"/>
        <c:axId val="90725760"/>
      </c:barChart>
      <c:lineChart>
        <c:grouping val="standard"/>
        <c:varyColors val="0"/>
        <c:ser>
          <c:idx val="1"/>
          <c:order val="1"/>
          <c:tx>
            <c:strRef>
              <c:f>'Численность населения'!$A$4</c:f>
              <c:strCache>
                <c:ptCount val="1"/>
                <c:pt idx="0">
                  <c:v>в % к предыдущему году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pPr>
              <a:ln w="38100"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'Численность населения'!$B$2:$G$2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'Численность населения'!$B$4:$G$4</c:f>
              <c:numCache>
                <c:formatCode>#,##0.00</c:formatCode>
                <c:ptCount val="6"/>
                <c:pt idx="0">
                  <c:v>99.07</c:v>
                </c:pt>
                <c:pt idx="1">
                  <c:v>98.8</c:v>
                </c:pt>
                <c:pt idx="2">
                  <c:v>99.02</c:v>
                </c:pt>
                <c:pt idx="3">
                  <c:v>98.99</c:v>
                </c:pt>
                <c:pt idx="4">
                  <c:v>98.98</c:v>
                </c:pt>
                <c:pt idx="5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7-4D13-BC80-22E5A6CB5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37280"/>
        <c:axId val="90735744"/>
      </c:lineChart>
      <c:catAx>
        <c:axId val="9072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0725760"/>
        <c:crosses val="autoZero"/>
        <c:auto val="1"/>
        <c:lblAlgn val="ctr"/>
        <c:lblOffset val="100"/>
        <c:noMultiLvlLbl val="0"/>
      </c:catAx>
      <c:valAx>
        <c:axId val="90725760"/>
        <c:scaling>
          <c:orientation val="minMax"/>
          <c:max val="36000"/>
          <c:min val="30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0724224"/>
        <c:crosses val="autoZero"/>
        <c:crossBetween val="between"/>
        <c:majorUnit val="1000"/>
      </c:valAx>
      <c:valAx>
        <c:axId val="90735744"/>
        <c:scaling>
          <c:orientation val="minMax"/>
          <c:max val="100"/>
          <c:min val="90"/>
        </c:scaling>
        <c:delete val="0"/>
        <c:axPos val="r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0737280"/>
        <c:crosses val="max"/>
        <c:crossBetween val="between"/>
        <c:majorUnit val="2"/>
      </c:valAx>
      <c:catAx>
        <c:axId val="9073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73574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5.4918093088732717E-2"/>
          <c:y val="0.92121726450860308"/>
          <c:w val="0.87611382613000566"/>
          <c:h val="4.3597550306211721E-2"/>
        </c:manualLayout>
      </c:layout>
      <c:overlay val="0"/>
      <c:txPr>
        <a:bodyPr/>
        <a:lstStyle/>
        <a:p>
          <a:pPr>
            <a:defRPr sz="1600"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400" i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Металлургическое</a:t>
            </a:r>
            <a:r>
              <a:rPr lang="ru-RU" sz="1400" i="0" baseline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производство</a:t>
            </a:r>
            <a:endParaRPr lang="ru-RU" sz="1400" i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162633031205726"/>
          <c:y val="2.276772860844648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0124153342792109E-2"/>
          <c:y val="0.10969749216968298"/>
          <c:w val="0.87258974082401974"/>
          <c:h val="0.66318358816464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'Металлургич производство'!$A$3</c:f>
              <c:strCache>
                <c:ptCount val="1"/>
                <c:pt idx="0">
                  <c:v>Объем отгруженных товаров, млн. руб.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'Металлургич производство'!$B$2:$G$2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'Металлургич производство'!$B$3:$G$3</c:f>
              <c:numCache>
                <c:formatCode>#,##0</c:formatCode>
                <c:ptCount val="6"/>
                <c:pt idx="0">
                  <c:v>149</c:v>
                </c:pt>
                <c:pt idx="1">
                  <c:v>268</c:v>
                </c:pt>
                <c:pt idx="2">
                  <c:v>271</c:v>
                </c:pt>
                <c:pt idx="3">
                  <c:v>303</c:v>
                </c:pt>
                <c:pt idx="4">
                  <c:v>342</c:v>
                </c:pt>
                <c:pt idx="5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8-419D-AFA3-DEF91A748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78016"/>
        <c:axId val="91079808"/>
      </c:barChart>
      <c:lineChart>
        <c:grouping val="standard"/>
        <c:varyColors val="0"/>
        <c:ser>
          <c:idx val="1"/>
          <c:order val="1"/>
          <c:tx>
            <c:strRef>
              <c:f>'Металлургич производство'!$A$4</c:f>
              <c:strCache>
                <c:ptCount val="1"/>
                <c:pt idx="0">
                  <c:v>Индекс промышленного производства, %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7030A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'Металлургич производство'!$B$2:$G$2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'Металлургич производство'!$B$4:$G$4</c:f>
              <c:numCache>
                <c:formatCode>General</c:formatCode>
                <c:ptCount val="6"/>
                <c:pt idx="0">
                  <c:v>124.3</c:v>
                </c:pt>
                <c:pt idx="1">
                  <c:v>180.5</c:v>
                </c:pt>
                <c:pt idx="2">
                  <c:v>101.3</c:v>
                </c:pt>
                <c:pt idx="3">
                  <c:v>111.1</c:v>
                </c:pt>
                <c:pt idx="4">
                  <c:v>108.3</c:v>
                </c:pt>
                <c:pt idx="5">
                  <c:v>110.9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48-419D-AFA3-DEF91A748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83136"/>
        <c:axId val="91081344"/>
      </c:lineChart>
      <c:catAx>
        <c:axId val="9107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79808"/>
        <c:crosses val="autoZero"/>
        <c:auto val="1"/>
        <c:lblAlgn val="ctr"/>
        <c:lblOffset val="100"/>
        <c:noMultiLvlLbl val="0"/>
      </c:catAx>
      <c:valAx>
        <c:axId val="91079808"/>
        <c:scaling>
          <c:orientation val="minMax"/>
          <c:max val="500"/>
          <c:min val="5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78016"/>
        <c:crosses val="autoZero"/>
        <c:crossBetween val="between"/>
        <c:majorUnit val="50"/>
        <c:minorUnit val="20"/>
      </c:valAx>
      <c:valAx>
        <c:axId val="91081344"/>
        <c:scaling>
          <c:orientation val="minMax"/>
          <c:max val="20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83136"/>
        <c:crosses val="max"/>
        <c:crossBetween val="between"/>
        <c:majorUnit val="20"/>
      </c:valAx>
      <c:catAx>
        <c:axId val="9108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08134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0.15438387697367853"/>
          <c:y val="0.85840306563138391"/>
          <c:w val="0.65368713860458472"/>
          <c:h val="0.14066320328316873"/>
        </c:manualLayout>
      </c:layout>
      <c:overlay val="0"/>
      <c:txPr>
        <a:bodyPr/>
        <a:lstStyle/>
        <a:p>
          <a:pPr>
            <a:defRPr sz="1000"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0" u="none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400" i="0" u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пищевых продуктов</a:t>
            </a:r>
          </a:p>
        </c:rich>
      </c:tx>
      <c:layout>
        <c:manualLayout>
          <c:xMode val="edge"/>
          <c:yMode val="edge"/>
          <c:x val="0.16813744738600589"/>
          <c:y val="7.13875706932033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0124153342792109E-2"/>
          <c:y val="0.10969749216968298"/>
          <c:w val="0.87258974082401974"/>
          <c:h val="0.63289246439526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'Пищевые продукты'!$A$3</c:f>
              <c:strCache>
                <c:ptCount val="1"/>
                <c:pt idx="0">
                  <c:v>Объем отгруженных товаров, млн.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'Пищевые продукты'!$B$2:$G$2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'Пищевые продукты'!$B$3:$G$3</c:f>
              <c:numCache>
                <c:formatCode>#,##0</c:formatCode>
                <c:ptCount val="6"/>
                <c:pt idx="0">
                  <c:v>1844</c:v>
                </c:pt>
                <c:pt idx="1">
                  <c:v>2546</c:v>
                </c:pt>
                <c:pt idx="2">
                  <c:v>2832</c:v>
                </c:pt>
                <c:pt idx="3">
                  <c:v>3172</c:v>
                </c:pt>
                <c:pt idx="4">
                  <c:v>3584</c:v>
                </c:pt>
                <c:pt idx="5">
                  <c:v>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F-43E1-BAC6-A9D665D9A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10176"/>
        <c:axId val="91011712"/>
      </c:barChart>
      <c:lineChart>
        <c:grouping val="standard"/>
        <c:varyColors val="0"/>
        <c:ser>
          <c:idx val="1"/>
          <c:order val="1"/>
          <c:tx>
            <c:strRef>
              <c:f>'Пищевые продукты'!$A$4</c:f>
              <c:strCache>
                <c:ptCount val="1"/>
                <c:pt idx="0">
                  <c:v>Индекс промышленного производства, %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'Пищевые продукты'!$B$2:$G$2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'Пищевые продукты'!$B$4:$G$4</c:f>
              <c:numCache>
                <c:formatCode>General</c:formatCode>
                <c:ptCount val="6"/>
                <c:pt idx="0">
                  <c:v>99.4</c:v>
                </c:pt>
                <c:pt idx="1">
                  <c:v>130.5</c:v>
                </c:pt>
                <c:pt idx="2">
                  <c:v>105.7</c:v>
                </c:pt>
                <c:pt idx="3">
                  <c:v>107.2</c:v>
                </c:pt>
                <c:pt idx="4">
                  <c:v>108.8</c:v>
                </c:pt>
                <c:pt idx="5">
                  <c:v>109.6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1F-43E1-BAC6-A9D665D9A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19136"/>
        <c:axId val="91017600"/>
      </c:lineChart>
      <c:catAx>
        <c:axId val="910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11712"/>
        <c:crosses val="autoZero"/>
        <c:auto val="1"/>
        <c:lblAlgn val="ctr"/>
        <c:lblOffset val="100"/>
        <c:noMultiLvlLbl val="0"/>
      </c:catAx>
      <c:valAx>
        <c:axId val="91011712"/>
        <c:scaling>
          <c:orientation val="minMax"/>
          <c:max val="5000"/>
          <c:min val="1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10176"/>
        <c:crosses val="autoZero"/>
        <c:crossBetween val="between"/>
        <c:majorUnit val="1000"/>
        <c:minorUnit val="100"/>
      </c:valAx>
      <c:valAx>
        <c:axId val="91017600"/>
        <c:scaling>
          <c:orientation val="minMax"/>
          <c:max val="14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19136"/>
        <c:crosses val="max"/>
        <c:crossBetween val="between"/>
        <c:majorUnit val="20"/>
      </c:valAx>
      <c:catAx>
        <c:axId val="9101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01760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8.6090193641169432E-2"/>
          <c:y val="0.84616585324004345"/>
          <c:w val="0.7373790954462851"/>
          <c:h val="0.14854064550400375"/>
        </c:manualLayout>
      </c:layout>
      <c:overlay val="0"/>
      <c:txPr>
        <a:bodyPr/>
        <a:lstStyle/>
        <a:p>
          <a:pPr>
            <a:defRPr sz="1000"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400" i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Текстильное</a:t>
            </a:r>
            <a:r>
              <a:rPr lang="ru-RU" sz="1400" i="0" baseline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швейное производство</a:t>
            </a:r>
            <a:endParaRPr lang="ru-RU" sz="1400" i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7703996155036"/>
          <c:y val="2.038628500842547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66451522516195"/>
          <c:y val="0.10969749216968298"/>
          <c:w val="0.78556105144974209"/>
          <c:h val="0.6494518717188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'Текстильное и швейное производ'!$A$3</c:f>
              <c:strCache>
                <c:ptCount val="1"/>
                <c:pt idx="0">
                  <c:v>Объем отгруженных товаров, млн. руб.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'Текстильное и швейное производ'!$B$2:$G$2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'Текстильное и швейное производ'!$B$3:$G$3</c:f>
              <c:numCache>
                <c:formatCode>#,##0</c:formatCode>
                <c:ptCount val="6"/>
                <c:pt idx="0">
                  <c:v>1238</c:v>
                </c:pt>
                <c:pt idx="1">
                  <c:v>1578</c:v>
                </c:pt>
                <c:pt idx="2">
                  <c:v>1678</c:v>
                </c:pt>
                <c:pt idx="3">
                  <c:v>1879</c:v>
                </c:pt>
                <c:pt idx="4">
                  <c:v>2123</c:v>
                </c:pt>
                <c:pt idx="5">
                  <c:v>2421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A-4601-8A09-E434379C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54464"/>
        <c:axId val="91056000"/>
      </c:barChart>
      <c:lineChart>
        <c:grouping val="standard"/>
        <c:varyColors val="0"/>
        <c:ser>
          <c:idx val="1"/>
          <c:order val="1"/>
          <c:tx>
            <c:strRef>
              <c:f>'Текстильное и швейное производ'!$A$4</c:f>
              <c:strCache>
                <c:ptCount val="1"/>
                <c:pt idx="0">
                  <c:v>Индекс промышленного производства, %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pPr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'Текстильное и швейное производ'!$B$2:$G$2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'Текстильное и швейное производ'!$B$4:$G$4</c:f>
              <c:numCache>
                <c:formatCode>General</c:formatCode>
                <c:ptCount val="6"/>
                <c:pt idx="0">
                  <c:v>98.4</c:v>
                </c:pt>
                <c:pt idx="1">
                  <c:v>115.1</c:v>
                </c:pt>
                <c:pt idx="2">
                  <c:v>102.3</c:v>
                </c:pt>
                <c:pt idx="3">
                  <c:v>106.5</c:v>
                </c:pt>
                <c:pt idx="4">
                  <c:v>108.5</c:v>
                </c:pt>
                <c:pt idx="5">
                  <c:v>109.8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A-4601-8A09-E434379C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59328"/>
        <c:axId val="91057536"/>
      </c:lineChart>
      <c:catAx>
        <c:axId val="910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56000"/>
        <c:crosses val="autoZero"/>
        <c:auto val="1"/>
        <c:lblAlgn val="ctr"/>
        <c:lblOffset val="100"/>
        <c:noMultiLvlLbl val="0"/>
      </c:catAx>
      <c:valAx>
        <c:axId val="91056000"/>
        <c:scaling>
          <c:orientation val="minMax"/>
          <c:max val="5000"/>
          <c:min val="1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54464"/>
        <c:crosses val="autoZero"/>
        <c:crossBetween val="between"/>
        <c:majorUnit val="1000"/>
        <c:minorUnit val="100"/>
      </c:valAx>
      <c:valAx>
        <c:axId val="91057536"/>
        <c:scaling>
          <c:orientation val="minMax"/>
          <c:max val="14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59328"/>
        <c:crosses val="max"/>
        <c:crossBetween val="between"/>
        <c:majorUnit val="20"/>
      </c:valAx>
      <c:catAx>
        <c:axId val="9105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057536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0.10190394789840422"/>
          <c:y val="0.86593603463561364"/>
          <c:w val="0.74985673812410125"/>
          <c:h val="0.12991820409019414"/>
        </c:manualLayout>
      </c:layout>
      <c:overlay val="0"/>
      <c:txPr>
        <a:bodyPr/>
        <a:lstStyle/>
        <a:p>
          <a:pPr>
            <a:defRPr sz="1000"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i="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роизводство и распределение электроэнергии , газа и воды</a:t>
            </a:r>
            <a:endParaRPr lang="ru-RU" sz="1400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170000746745435"/>
          <c:y val="2.56136577490950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2713890228997"/>
          <c:y val="0.19475132907801074"/>
          <c:w val="0.87258974082401974"/>
          <c:h val="0.5266269181219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'Производство  и распределение '!$A$3</c:f>
              <c:strCache>
                <c:ptCount val="1"/>
                <c:pt idx="0">
                  <c:v>Объем отгруженных товаров, млн. 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'Производство  и распределение 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'Производство  и распределение '!$B$3:$G$3</c:f>
              <c:numCache>
                <c:formatCode>#,##0</c:formatCode>
                <c:ptCount val="6"/>
                <c:pt idx="0">
                  <c:v>291</c:v>
                </c:pt>
                <c:pt idx="1">
                  <c:v>398</c:v>
                </c:pt>
                <c:pt idx="2">
                  <c:v>491</c:v>
                </c:pt>
                <c:pt idx="3">
                  <c:v>549</c:v>
                </c:pt>
                <c:pt idx="4">
                  <c:v>621</c:v>
                </c:pt>
                <c:pt idx="5">
                  <c:v>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D-4942-8A91-15F4C564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72864"/>
        <c:axId val="91582848"/>
      </c:barChart>
      <c:lineChart>
        <c:grouping val="standard"/>
        <c:varyColors val="0"/>
        <c:ser>
          <c:idx val="1"/>
          <c:order val="1"/>
          <c:tx>
            <c:strRef>
              <c:f>'Производство  и распределение '!$A$4</c:f>
              <c:strCache>
                <c:ptCount val="1"/>
                <c:pt idx="0">
                  <c:v>Индекс промышленного производства, %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ln w="38100"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'Производство  и распределение '!$B$2:$G$2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'Производство  и распределение '!$B$4:$G$4</c:f>
              <c:numCache>
                <c:formatCode>General</c:formatCode>
                <c:ptCount val="6"/>
                <c:pt idx="0">
                  <c:v>71.61</c:v>
                </c:pt>
                <c:pt idx="1">
                  <c:v>135.19999999999999</c:v>
                </c:pt>
                <c:pt idx="2">
                  <c:v>112.1</c:v>
                </c:pt>
                <c:pt idx="3">
                  <c:v>104.2</c:v>
                </c:pt>
                <c:pt idx="4">
                  <c:v>107.6</c:v>
                </c:pt>
                <c:pt idx="5">
                  <c:v>108.3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FD-4942-8A91-15F4C564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85920"/>
        <c:axId val="91584384"/>
      </c:lineChart>
      <c:catAx>
        <c:axId val="915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582848"/>
        <c:crosses val="autoZero"/>
        <c:auto val="1"/>
        <c:lblAlgn val="ctr"/>
        <c:lblOffset val="100"/>
        <c:noMultiLvlLbl val="0"/>
      </c:catAx>
      <c:valAx>
        <c:axId val="91582848"/>
        <c:scaling>
          <c:orientation val="minMax"/>
          <c:max val="1000"/>
          <c:min val="2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572864"/>
        <c:crosses val="autoZero"/>
        <c:crossBetween val="between"/>
        <c:majorUnit val="100"/>
        <c:minorUnit val="20"/>
      </c:valAx>
      <c:valAx>
        <c:axId val="91584384"/>
        <c:scaling>
          <c:orientation val="minMax"/>
          <c:max val="20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585920"/>
        <c:crosses val="max"/>
        <c:crossBetween val="between"/>
        <c:majorUnit val="20"/>
      </c:valAx>
      <c:catAx>
        <c:axId val="9158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58438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  <c:txPr>
        <a:bodyPr/>
        <a:lstStyle/>
        <a:p>
          <a:pPr>
            <a:defRPr sz="1200"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2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средней заработной платы номинальной</a:t>
            </a:r>
          </a:p>
        </c:rich>
      </c:tx>
      <c:layout>
        <c:manualLayout>
          <c:xMode val="edge"/>
          <c:yMode val="edge"/>
          <c:x val="0.13852762972135887"/>
          <c:y val="1.163713977402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69749431634967"/>
          <c:y val="9.3412864598204692E-2"/>
          <c:w val="0.87752964214454943"/>
          <c:h val="0.74173546372372912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Средняя заработная плата номинальная, руб.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pPr>
              <a:ln w="76200"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3882956094309305E-2"/>
                  <c:y val="-7.2674781049172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0-451A-930D-741A9DDD5621}"/>
                </c:ext>
              </c:extLst>
            </c:dLbl>
            <c:dLbl>
              <c:idx val="1"/>
              <c:layout>
                <c:manualLayout>
                  <c:x val="-0.10252361300415581"/>
                  <c:y val="-5.3293537179253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0-451A-930D-741A9DDD5621}"/>
                </c:ext>
              </c:extLst>
            </c:dLbl>
            <c:dLbl>
              <c:idx val="2"/>
              <c:layout>
                <c:manualLayout>
                  <c:x val="-8.8184646150427731E-2"/>
                  <c:y val="-4.941728840527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0-451A-930D-741A9DDD5621}"/>
                </c:ext>
              </c:extLst>
            </c:dLbl>
            <c:dLbl>
              <c:idx val="3"/>
              <c:layout>
                <c:manualLayout>
                  <c:x val="-9.1052439521173353E-2"/>
                  <c:y val="-5.3293537179253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0-451A-930D-741A9DDD5621}"/>
                </c:ext>
              </c:extLst>
            </c:dLbl>
            <c:dLbl>
              <c:idx val="4"/>
              <c:layout>
                <c:manualLayout>
                  <c:x val="-9.2486336206546158E-2"/>
                  <c:y val="-5.1355412792261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0-451A-930D-741A9DDD5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Лист2!$C$3:$H$3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Лист2!$C$4:$H$4</c:f>
              <c:numCache>
                <c:formatCode>#,##0.00</c:formatCode>
                <c:ptCount val="6"/>
                <c:pt idx="0">
                  <c:v>10881.64</c:v>
                </c:pt>
                <c:pt idx="1">
                  <c:v>12895.19</c:v>
                </c:pt>
                <c:pt idx="2">
                  <c:v>14317.16</c:v>
                </c:pt>
                <c:pt idx="3">
                  <c:v>15348.6</c:v>
                </c:pt>
                <c:pt idx="4">
                  <c:v>16625</c:v>
                </c:pt>
                <c:pt idx="5">
                  <c:v>18192.330000000002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60-451A-930D-741A9DDD5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83520"/>
        <c:axId val="116685056"/>
      </c:lineChart>
      <c:catAx>
        <c:axId val="1166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6685056"/>
        <c:crosses val="autoZero"/>
        <c:auto val="1"/>
        <c:lblAlgn val="ctr"/>
        <c:lblOffset val="100"/>
        <c:noMultiLvlLbl val="0"/>
      </c:catAx>
      <c:valAx>
        <c:axId val="116685056"/>
        <c:scaling>
          <c:orientation val="minMax"/>
          <c:max val="20000"/>
          <c:min val="1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6683520"/>
        <c:crosses val="autoZero"/>
        <c:crossBetween val="between"/>
        <c:majorUnit val="1000"/>
      </c:valAx>
    </c:plotArea>
    <c:legend>
      <c:legendPos val="b"/>
      <c:legendEntry>
        <c:idx val="0"/>
        <c:txPr>
          <a:bodyPr/>
          <a:lstStyle/>
          <a:p>
            <a:pPr>
              <a:defRPr sz="1800" b="1">
                <a:effectLst/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918206016856304"/>
          <c:y val="0.90207191601298209"/>
          <c:w val="0.65832974294635738"/>
          <c:h val="8.3717191601049873E-2"/>
        </c:manualLayout>
      </c:layout>
      <c:overlay val="0"/>
      <c:txPr>
        <a:bodyPr/>
        <a:lstStyle/>
        <a:p>
          <a:pPr>
            <a:defRPr sz="1400" b="1">
              <a:effectLst/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01A33-A749-43BE-98F5-835F5E184F46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1B648D-B579-4A7A-9073-BFECBB300EC0}">
      <dgm:prSet phldrT="[Текст]"/>
      <dgm:spPr/>
      <dgm:t>
        <a:bodyPr/>
        <a:lstStyle/>
        <a:p>
          <a:r>
            <a:rPr lang="ru-RU" dirty="0" smtClean="0"/>
            <a:t>106,7</a:t>
          </a:r>
          <a:endParaRPr lang="ru-RU" dirty="0"/>
        </a:p>
      </dgm:t>
    </dgm:pt>
    <dgm:pt modelId="{745C28B6-DB42-4039-8B60-4B44F1B7BE78}" type="parTrans" cxnId="{29846D98-BA8E-4BC6-B8A1-3E1851723E2A}">
      <dgm:prSet/>
      <dgm:spPr/>
      <dgm:t>
        <a:bodyPr/>
        <a:lstStyle/>
        <a:p>
          <a:endParaRPr lang="ru-RU"/>
        </a:p>
      </dgm:t>
    </dgm:pt>
    <dgm:pt modelId="{10F4E35E-DA21-4EB8-9B4F-066499B1DB1C}" type="sibTrans" cxnId="{29846D98-BA8E-4BC6-B8A1-3E1851723E2A}">
      <dgm:prSet/>
      <dgm:spPr/>
      <dgm:t>
        <a:bodyPr/>
        <a:lstStyle/>
        <a:p>
          <a:endParaRPr lang="ru-RU"/>
        </a:p>
      </dgm:t>
    </dgm:pt>
    <dgm:pt modelId="{17CB2E26-B601-4436-BC4C-89766C09CDC3}">
      <dgm:prSet phldrT="[Текст]"/>
      <dgm:spPr/>
      <dgm:t>
        <a:bodyPr/>
        <a:lstStyle/>
        <a:p>
          <a:r>
            <a:rPr lang="ru-RU" dirty="0" smtClean="0"/>
            <a:t>Индекс потребительских цен, %</a:t>
          </a:r>
          <a:endParaRPr lang="ru-RU" dirty="0"/>
        </a:p>
      </dgm:t>
    </dgm:pt>
    <dgm:pt modelId="{FF6E9BEE-78C0-4C51-8DF3-9B2551E0030E}" type="parTrans" cxnId="{A1FB3646-6036-4B09-995E-3F22F5553788}">
      <dgm:prSet/>
      <dgm:spPr/>
      <dgm:t>
        <a:bodyPr/>
        <a:lstStyle/>
        <a:p>
          <a:endParaRPr lang="ru-RU"/>
        </a:p>
      </dgm:t>
    </dgm:pt>
    <dgm:pt modelId="{ABCD6952-A1DC-475D-AB36-22D832D9B329}" type="sibTrans" cxnId="{A1FB3646-6036-4B09-995E-3F22F5553788}">
      <dgm:prSet/>
      <dgm:spPr/>
      <dgm:t>
        <a:bodyPr/>
        <a:lstStyle/>
        <a:p>
          <a:endParaRPr lang="ru-RU"/>
        </a:p>
      </dgm:t>
    </dgm:pt>
    <dgm:pt modelId="{86DBB2C9-C3C9-4F4C-8303-593F76676DD1}">
      <dgm:prSet phldrT="[Текст]"/>
      <dgm:spPr/>
      <dgm:t>
        <a:bodyPr/>
        <a:lstStyle/>
        <a:p>
          <a:r>
            <a:rPr lang="ru-RU" dirty="0" smtClean="0"/>
            <a:t>3 118,8</a:t>
          </a:r>
          <a:endParaRPr lang="ru-RU" dirty="0"/>
        </a:p>
      </dgm:t>
    </dgm:pt>
    <dgm:pt modelId="{444157FA-3AB0-4BC9-9AA7-ADE88AC1498D}" type="parTrans" cxnId="{365DBCDF-E7AA-49E1-9B61-9EDDB48F1138}">
      <dgm:prSet/>
      <dgm:spPr/>
      <dgm:t>
        <a:bodyPr/>
        <a:lstStyle/>
        <a:p>
          <a:endParaRPr lang="ru-RU"/>
        </a:p>
      </dgm:t>
    </dgm:pt>
    <dgm:pt modelId="{CF2A7AA1-E7A2-4912-9B2A-F1ED0666B778}" type="sibTrans" cxnId="{365DBCDF-E7AA-49E1-9B61-9EDDB48F1138}">
      <dgm:prSet/>
      <dgm:spPr/>
      <dgm:t>
        <a:bodyPr/>
        <a:lstStyle/>
        <a:p>
          <a:endParaRPr lang="ru-RU"/>
        </a:p>
      </dgm:t>
    </dgm:pt>
    <dgm:pt modelId="{BC687ADA-4EA1-406B-A0C3-27CC1568D3E2}">
      <dgm:prSet phldrT="[Текст]"/>
      <dgm:spPr/>
      <dgm:t>
        <a:bodyPr/>
        <a:lstStyle/>
        <a:p>
          <a:r>
            <a:rPr lang="ru-RU" dirty="0" smtClean="0"/>
            <a:t>Оборот розничной торговли, млн. руб.</a:t>
          </a:r>
          <a:endParaRPr lang="ru-RU" dirty="0"/>
        </a:p>
      </dgm:t>
    </dgm:pt>
    <dgm:pt modelId="{56F7BD9B-1660-4917-8F13-5326F840AB8C}" type="parTrans" cxnId="{B24FD114-C26C-4A27-89E0-6C2E0B9BCF0C}">
      <dgm:prSet/>
      <dgm:spPr/>
      <dgm:t>
        <a:bodyPr/>
        <a:lstStyle/>
        <a:p>
          <a:endParaRPr lang="ru-RU"/>
        </a:p>
      </dgm:t>
    </dgm:pt>
    <dgm:pt modelId="{FA491736-5A19-4731-BB1F-A946A2C73527}" type="sibTrans" cxnId="{B24FD114-C26C-4A27-89E0-6C2E0B9BCF0C}">
      <dgm:prSet/>
      <dgm:spPr/>
      <dgm:t>
        <a:bodyPr/>
        <a:lstStyle/>
        <a:p>
          <a:endParaRPr lang="ru-RU"/>
        </a:p>
      </dgm:t>
    </dgm:pt>
    <dgm:pt modelId="{0599094A-5221-4F16-8497-74DCA5F2A947}">
      <dgm:prSet phldrT="[Текст]"/>
      <dgm:spPr/>
      <dgm:t>
        <a:bodyPr/>
        <a:lstStyle/>
        <a:p>
          <a:r>
            <a:rPr lang="ru-RU" dirty="0" smtClean="0"/>
            <a:t>694</a:t>
          </a:r>
          <a:endParaRPr lang="ru-RU" dirty="0"/>
        </a:p>
      </dgm:t>
    </dgm:pt>
    <dgm:pt modelId="{7F061F5C-A11D-4E4D-A317-D088F4620F06}" type="parTrans" cxnId="{2F2D6CEF-1756-4645-AF60-671EBC860B23}">
      <dgm:prSet/>
      <dgm:spPr/>
      <dgm:t>
        <a:bodyPr/>
        <a:lstStyle/>
        <a:p>
          <a:endParaRPr lang="ru-RU"/>
        </a:p>
      </dgm:t>
    </dgm:pt>
    <dgm:pt modelId="{4038AC94-3799-460F-ACA5-F273AA210906}" type="sibTrans" cxnId="{2F2D6CEF-1756-4645-AF60-671EBC860B23}">
      <dgm:prSet/>
      <dgm:spPr/>
      <dgm:t>
        <a:bodyPr/>
        <a:lstStyle/>
        <a:p>
          <a:endParaRPr lang="ru-RU"/>
        </a:p>
      </dgm:t>
    </dgm:pt>
    <dgm:pt modelId="{71FCBD97-887A-41D1-9BDD-7D640AF81B6C}">
      <dgm:prSet phldrT="[Текст]"/>
      <dgm:spPr/>
      <dgm:t>
        <a:bodyPr/>
        <a:lstStyle/>
        <a:p>
          <a:r>
            <a:rPr lang="ru-RU" dirty="0" smtClean="0"/>
            <a:t>Объем платных услуг, млн. руб.</a:t>
          </a:r>
          <a:endParaRPr lang="ru-RU" dirty="0"/>
        </a:p>
      </dgm:t>
    </dgm:pt>
    <dgm:pt modelId="{FAEECF3E-B9B5-4C70-852E-88E65F394410}" type="parTrans" cxnId="{0225A6BC-8F98-4CE9-A01E-869418FCD4B7}">
      <dgm:prSet/>
      <dgm:spPr/>
      <dgm:t>
        <a:bodyPr/>
        <a:lstStyle/>
        <a:p>
          <a:endParaRPr lang="ru-RU"/>
        </a:p>
      </dgm:t>
    </dgm:pt>
    <dgm:pt modelId="{EADA0A76-A569-43DA-B50D-FBDFC0FA5E6A}" type="sibTrans" cxnId="{0225A6BC-8F98-4CE9-A01E-869418FCD4B7}">
      <dgm:prSet/>
      <dgm:spPr/>
      <dgm:t>
        <a:bodyPr/>
        <a:lstStyle/>
        <a:p>
          <a:endParaRPr lang="ru-RU"/>
        </a:p>
      </dgm:t>
    </dgm:pt>
    <dgm:pt modelId="{69738199-D44E-4589-8D4F-4FAEC9844337}" type="pres">
      <dgm:prSet presAssocID="{BD201A33-A749-43BE-98F5-835F5E184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0E878-4774-4D4A-B218-2E3B5ACB424B}" type="pres">
      <dgm:prSet presAssocID="{D01B648D-B579-4A7A-9073-BFECBB300EC0}" presName="linNode" presStyleCnt="0"/>
      <dgm:spPr/>
    </dgm:pt>
    <dgm:pt modelId="{6374C4D1-CA83-486D-B851-74F8ADED07D1}" type="pres">
      <dgm:prSet presAssocID="{D01B648D-B579-4A7A-9073-BFECBB300EC0}" presName="parentText" presStyleLbl="node1" presStyleIdx="0" presStyleCnt="3" custScaleX="9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C6E2C-AC6E-441E-8722-E21BA5677D2F}" type="pres">
      <dgm:prSet presAssocID="{D01B648D-B579-4A7A-9073-BFECBB300EC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51612-2709-495F-8981-AD51A928E3C9}" type="pres">
      <dgm:prSet presAssocID="{10F4E35E-DA21-4EB8-9B4F-066499B1DB1C}" presName="sp" presStyleCnt="0"/>
      <dgm:spPr/>
    </dgm:pt>
    <dgm:pt modelId="{E6B5474B-4C8C-4A04-BB68-D15AAFB9B8B7}" type="pres">
      <dgm:prSet presAssocID="{86DBB2C9-C3C9-4F4C-8303-593F76676DD1}" presName="linNode" presStyleCnt="0"/>
      <dgm:spPr/>
    </dgm:pt>
    <dgm:pt modelId="{BE4DA2C9-2584-4C02-BDA5-884C90E9462C}" type="pres">
      <dgm:prSet presAssocID="{86DBB2C9-C3C9-4F4C-8303-593F76676DD1}" presName="parentText" presStyleLbl="node1" presStyleIdx="1" presStyleCnt="3" custScaleX="9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E6E18-4DF4-42EE-9B4F-32D5C12FE571}" type="pres">
      <dgm:prSet presAssocID="{86DBB2C9-C3C9-4F4C-8303-593F76676D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7CE00-4312-42CF-B0BE-1AC7FD5F4494}" type="pres">
      <dgm:prSet presAssocID="{CF2A7AA1-E7A2-4912-9B2A-F1ED0666B778}" presName="sp" presStyleCnt="0"/>
      <dgm:spPr/>
    </dgm:pt>
    <dgm:pt modelId="{08E05A7E-005A-4FBA-8780-A2BE8D3B9426}" type="pres">
      <dgm:prSet presAssocID="{0599094A-5221-4F16-8497-74DCA5F2A947}" presName="linNode" presStyleCnt="0"/>
      <dgm:spPr/>
    </dgm:pt>
    <dgm:pt modelId="{0FE6B5B0-210A-45E9-BC4B-8FB1C6FE342E}" type="pres">
      <dgm:prSet presAssocID="{0599094A-5221-4F16-8497-74DCA5F2A947}" presName="parentText" presStyleLbl="node1" presStyleIdx="2" presStyleCnt="3" custScaleX="9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2B3CA-43C2-454A-A100-8C56C11E2FBF}" type="pres">
      <dgm:prSet presAssocID="{0599094A-5221-4F16-8497-74DCA5F2A9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DBCDF-E7AA-49E1-9B61-9EDDB48F1138}" srcId="{BD201A33-A749-43BE-98F5-835F5E184F46}" destId="{86DBB2C9-C3C9-4F4C-8303-593F76676DD1}" srcOrd="1" destOrd="0" parTransId="{444157FA-3AB0-4BC9-9AA7-ADE88AC1498D}" sibTransId="{CF2A7AA1-E7A2-4912-9B2A-F1ED0666B778}"/>
    <dgm:cxn modelId="{75CC8AE3-0B32-4AD4-84CC-6CD66DC84214}" type="presOf" srcId="{D01B648D-B579-4A7A-9073-BFECBB300EC0}" destId="{6374C4D1-CA83-486D-B851-74F8ADED07D1}" srcOrd="0" destOrd="0" presId="urn:microsoft.com/office/officeart/2005/8/layout/vList5"/>
    <dgm:cxn modelId="{29846D98-BA8E-4BC6-B8A1-3E1851723E2A}" srcId="{BD201A33-A749-43BE-98F5-835F5E184F46}" destId="{D01B648D-B579-4A7A-9073-BFECBB300EC0}" srcOrd="0" destOrd="0" parTransId="{745C28B6-DB42-4039-8B60-4B44F1B7BE78}" sibTransId="{10F4E35E-DA21-4EB8-9B4F-066499B1DB1C}"/>
    <dgm:cxn modelId="{4A80EF12-41C7-4D8C-8E32-F83F0D9168E4}" type="presOf" srcId="{86DBB2C9-C3C9-4F4C-8303-593F76676DD1}" destId="{BE4DA2C9-2584-4C02-BDA5-884C90E9462C}" srcOrd="0" destOrd="0" presId="urn:microsoft.com/office/officeart/2005/8/layout/vList5"/>
    <dgm:cxn modelId="{E0467051-B65A-46E1-B0D8-9830745C11DC}" type="presOf" srcId="{17CB2E26-B601-4436-BC4C-89766C09CDC3}" destId="{AAAC6E2C-AC6E-441E-8722-E21BA5677D2F}" srcOrd="0" destOrd="0" presId="urn:microsoft.com/office/officeart/2005/8/layout/vList5"/>
    <dgm:cxn modelId="{A1FB3646-6036-4B09-995E-3F22F5553788}" srcId="{D01B648D-B579-4A7A-9073-BFECBB300EC0}" destId="{17CB2E26-B601-4436-BC4C-89766C09CDC3}" srcOrd="0" destOrd="0" parTransId="{FF6E9BEE-78C0-4C51-8DF3-9B2551E0030E}" sibTransId="{ABCD6952-A1DC-475D-AB36-22D832D9B329}"/>
    <dgm:cxn modelId="{0225A6BC-8F98-4CE9-A01E-869418FCD4B7}" srcId="{0599094A-5221-4F16-8497-74DCA5F2A947}" destId="{71FCBD97-887A-41D1-9BDD-7D640AF81B6C}" srcOrd="0" destOrd="0" parTransId="{FAEECF3E-B9B5-4C70-852E-88E65F394410}" sibTransId="{EADA0A76-A569-43DA-B50D-FBDFC0FA5E6A}"/>
    <dgm:cxn modelId="{A3858EE8-03DB-434A-97AA-30E299BCBF73}" type="presOf" srcId="{71FCBD97-887A-41D1-9BDD-7D640AF81B6C}" destId="{8202B3CA-43C2-454A-A100-8C56C11E2FBF}" srcOrd="0" destOrd="0" presId="urn:microsoft.com/office/officeart/2005/8/layout/vList5"/>
    <dgm:cxn modelId="{6F452A2D-42B1-4DC3-8D85-966865814F6C}" type="presOf" srcId="{BC687ADA-4EA1-406B-A0C3-27CC1568D3E2}" destId="{5A2E6E18-4DF4-42EE-9B4F-32D5C12FE571}" srcOrd="0" destOrd="0" presId="urn:microsoft.com/office/officeart/2005/8/layout/vList5"/>
    <dgm:cxn modelId="{C56AAD1F-8B55-4882-8D1C-B55F95048935}" type="presOf" srcId="{BD201A33-A749-43BE-98F5-835F5E184F46}" destId="{69738199-D44E-4589-8D4F-4FAEC9844337}" srcOrd="0" destOrd="0" presId="urn:microsoft.com/office/officeart/2005/8/layout/vList5"/>
    <dgm:cxn modelId="{BA3C67F5-5DAE-4042-AB74-7D3A667DC3CE}" type="presOf" srcId="{0599094A-5221-4F16-8497-74DCA5F2A947}" destId="{0FE6B5B0-210A-45E9-BC4B-8FB1C6FE342E}" srcOrd="0" destOrd="0" presId="urn:microsoft.com/office/officeart/2005/8/layout/vList5"/>
    <dgm:cxn modelId="{B24FD114-C26C-4A27-89E0-6C2E0B9BCF0C}" srcId="{86DBB2C9-C3C9-4F4C-8303-593F76676DD1}" destId="{BC687ADA-4EA1-406B-A0C3-27CC1568D3E2}" srcOrd="0" destOrd="0" parTransId="{56F7BD9B-1660-4917-8F13-5326F840AB8C}" sibTransId="{FA491736-5A19-4731-BB1F-A946A2C73527}"/>
    <dgm:cxn modelId="{2F2D6CEF-1756-4645-AF60-671EBC860B23}" srcId="{BD201A33-A749-43BE-98F5-835F5E184F46}" destId="{0599094A-5221-4F16-8497-74DCA5F2A947}" srcOrd="2" destOrd="0" parTransId="{7F061F5C-A11D-4E4D-A317-D088F4620F06}" sibTransId="{4038AC94-3799-460F-ACA5-F273AA210906}"/>
    <dgm:cxn modelId="{510F64C8-D090-45D3-831A-F0A85C401E73}" type="presParOf" srcId="{69738199-D44E-4589-8D4F-4FAEC9844337}" destId="{AC20E878-4774-4D4A-B218-2E3B5ACB424B}" srcOrd="0" destOrd="0" presId="urn:microsoft.com/office/officeart/2005/8/layout/vList5"/>
    <dgm:cxn modelId="{0D791DE3-AB13-40CF-804B-D926B871E73F}" type="presParOf" srcId="{AC20E878-4774-4D4A-B218-2E3B5ACB424B}" destId="{6374C4D1-CA83-486D-B851-74F8ADED07D1}" srcOrd="0" destOrd="0" presId="urn:microsoft.com/office/officeart/2005/8/layout/vList5"/>
    <dgm:cxn modelId="{CE51D6E0-ABD4-4D2C-B3BE-1454DDCF0D81}" type="presParOf" srcId="{AC20E878-4774-4D4A-B218-2E3B5ACB424B}" destId="{AAAC6E2C-AC6E-441E-8722-E21BA5677D2F}" srcOrd="1" destOrd="0" presId="urn:microsoft.com/office/officeart/2005/8/layout/vList5"/>
    <dgm:cxn modelId="{CEE25829-B76B-46F2-8DB8-EC4518D81F97}" type="presParOf" srcId="{69738199-D44E-4589-8D4F-4FAEC9844337}" destId="{A1751612-2709-495F-8981-AD51A928E3C9}" srcOrd="1" destOrd="0" presId="urn:microsoft.com/office/officeart/2005/8/layout/vList5"/>
    <dgm:cxn modelId="{ED65C520-E562-48A5-8546-7B94A6B4DCE5}" type="presParOf" srcId="{69738199-D44E-4589-8D4F-4FAEC9844337}" destId="{E6B5474B-4C8C-4A04-BB68-D15AAFB9B8B7}" srcOrd="2" destOrd="0" presId="urn:microsoft.com/office/officeart/2005/8/layout/vList5"/>
    <dgm:cxn modelId="{56C502F6-C1F2-489A-AFB6-88F6B9F8DE11}" type="presParOf" srcId="{E6B5474B-4C8C-4A04-BB68-D15AAFB9B8B7}" destId="{BE4DA2C9-2584-4C02-BDA5-884C90E9462C}" srcOrd="0" destOrd="0" presId="urn:microsoft.com/office/officeart/2005/8/layout/vList5"/>
    <dgm:cxn modelId="{6ECCC687-450C-48A5-ADD5-B8ABFD3BBB1E}" type="presParOf" srcId="{E6B5474B-4C8C-4A04-BB68-D15AAFB9B8B7}" destId="{5A2E6E18-4DF4-42EE-9B4F-32D5C12FE571}" srcOrd="1" destOrd="0" presId="urn:microsoft.com/office/officeart/2005/8/layout/vList5"/>
    <dgm:cxn modelId="{1F6DDD2C-DB5D-458F-A709-DC2FEBA02DBE}" type="presParOf" srcId="{69738199-D44E-4589-8D4F-4FAEC9844337}" destId="{8C67CE00-4312-42CF-B0BE-1AC7FD5F4494}" srcOrd="3" destOrd="0" presId="urn:microsoft.com/office/officeart/2005/8/layout/vList5"/>
    <dgm:cxn modelId="{AB1BF932-F5A4-4940-99E7-5AE10CA36F61}" type="presParOf" srcId="{69738199-D44E-4589-8D4F-4FAEC9844337}" destId="{08E05A7E-005A-4FBA-8780-A2BE8D3B9426}" srcOrd="4" destOrd="0" presId="urn:microsoft.com/office/officeart/2005/8/layout/vList5"/>
    <dgm:cxn modelId="{8471C80C-83B2-4BF4-9902-1D546FF1C9A1}" type="presParOf" srcId="{08E05A7E-005A-4FBA-8780-A2BE8D3B9426}" destId="{0FE6B5B0-210A-45E9-BC4B-8FB1C6FE342E}" srcOrd="0" destOrd="0" presId="urn:microsoft.com/office/officeart/2005/8/layout/vList5"/>
    <dgm:cxn modelId="{147EAAB1-84F8-46D0-A05A-72ACE651893A}" type="presParOf" srcId="{08E05A7E-005A-4FBA-8780-A2BE8D3B9426}" destId="{8202B3CA-43C2-454A-A100-8C56C11E2F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6E2C-AC6E-441E-8722-E21BA5677D2F}">
      <dsp:nvSpPr>
        <dsp:cNvPr id="0" name=""/>
        <dsp:cNvSpPr/>
      </dsp:nvSpPr>
      <dsp:spPr>
        <a:xfrm rot="5400000">
          <a:off x="2349468" y="-841369"/>
          <a:ext cx="752430" cy="262612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Индекс потребительских цен, %</a:t>
          </a:r>
          <a:endParaRPr lang="ru-RU" sz="1600" kern="1200" dirty="0"/>
        </a:p>
      </dsp:txBody>
      <dsp:txXfrm rot="-5400000">
        <a:off x="1412621" y="132209"/>
        <a:ext cx="2589395" cy="678968"/>
      </dsp:txXfrm>
    </dsp:sp>
    <dsp:sp modelId="{6374C4D1-CA83-486D-B851-74F8ADED07D1}">
      <dsp:nvSpPr>
        <dsp:cNvPr id="0" name=""/>
        <dsp:cNvSpPr/>
      </dsp:nvSpPr>
      <dsp:spPr>
        <a:xfrm>
          <a:off x="64575" y="1425"/>
          <a:ext cx="1348045" cy="9405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106,7</a:t>
          </a:r>
          <a:endParaRPr lang="ru-RU" sz="2700" kern="1200" dirty="0"/>
        </a:p>
      </dsp:txBody>
      <dsp:txXfrm>
        <a:off x="110488" y="47338"/>
        <a:ext cx="1256219" cy="848712"/>
      </dsp:txXfrm>
    </dsp:sp>
    <dsp:sp modelId="{5A2E6E18-4DF4-42EE-9B4F-32D5C12FE571}">
      <dsp:nvSpPr>
        <dsp:cNvPr id="0" name=""/>
        <dsp:cNvSpPr/>
      </dsp:nvSpPr>
      <dsp:spPr>
        <a:xfrm rot="5400000">
          <a:off x="2349468" y="146195"/>
          <a:ext cx="752430" cy="2626126"/>
        </a:xfrm>
        <a:prstGeom prst="round2SameRect">
          <a:avLst/>
        </a:prstGeom>
        <a:solidFill>
          <a:schemeClr val="accent3">
            <a:tint val="40000"/>
            <a:alpha val="90000"/>
            <a:hueOff val="1950138"/>
            <a:satOff val="-13682"/>
            <a:lumOff val="-8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Оборот розничной торговли, млн. руб.</a:t>
          </a:r>
          <a:endParaRPr lang="ru-RU" sz="1600" kern="1200" dirty="0"/>
        </a:p>
      </dsp:txBody>
      <dsp:txXfrm rot="-5400000">
        <a:off x="1412621" y="1119774"/>
        <a:ext cx="2589395" cy="678968"/>
      </dsp:txXfrm>
    </dsp:sp>
    <dsp:sp modelId="{BE4DA2C9-2584-4C02-BDA5-884C90E9462C}">
      <dsp:nvSpPr>
        <dsp:cNvPr id="0" name=""/>
        <dsp:cNvSpPr/>
      </dsp:nvSpPr>
      <dsp:spPr>
        <a:xfrm>
          <a:off x="64575" y="988989"/>
          <a:ext cx="1348045" cy="940538"/>
        </a:xfrm>
        <a:prstGeom prst="roundRect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3 118,8</a:t>
          </a:r>
          <a:endParaRPr lang="ru-RU" sz="2700" kern="1200" dirty="0"/>
        </a:p>
      </dsp:txBody>
      <dsp:txXfrm>
        <a:off x="110488" y="1034902"/>
        <a:ext cx="1256219" cy="848712"/>
      </dsp:txXfrm>
    </dsp:sp>
    <dsp:sp modelId="{8202B3CA-43C2-454A-A100-8C56C11E2FBF}">
      <dsp:nvSpPr>
        <dsp:cNvPr id="0" name=""/>
        <dsp:cNvSpPr/>
      </dsp:nvSpPr>
      <dsp:spPr>
        <a:xfrm rot="5400000">
          <a:off x="2349468" y="1133760"/>
          <a:ext cx="752430" cy="2626126"/>
        </a:xfrm>
        <a:prstGeom prst="round2SameRect">
          <a:avLst/>
        </a:prstGeom>
        <a:solidFill>
          <a:schemeClr val="accent3">
            <a:tint val="40000"/>
            <a:alpha val="90000"/>
            <a:hueOff val="3900276"/>
            <a:satOff val="-27363"/>
            <a:lumOff val="-16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Объем платных услуг, млн. руб.</a:t>
          </a:r>
          <a:endParaRPr lang="ru-RU" sz="1600" kern="1200" dirty="0"/>
        </a:p>
      </dsp:txBody>
      <dsp:txXfrm rot="-5400000">
        <a:off x="1412621" y="2107339"/>
        <a:ext cx="2589395" cy="678968"/>
      </dsp:txXfrm>
    </dsp:sp>
    <dsp:sp modelId="{0FE6B5B0-210A-45E9-BC4B-8FB1C6FE342E}">
      <dsp:nvSpPr>
        <dsp:cNvPr id="0" name=""/>
        <dsp:cNvSpPr/>
      </dsp:nvSpPr>
      <dsp:spPr>
        <a:xfrm>
          <a:off x="64575" y="1976554"/>
          <a:ext cx="1348045" cy="940538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694</a:t>
          </a:r>
          <a:endParaRPr lang="ru-RU" sz="2700" kern="1200" dirty="0"/>
        </a:p>
      </dsp:txBody>
      <dsp:txXfrm>
        <a:off x="110488" y="2022467"/>
        <a:ext cx="1256219" cy="84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endParaRPr lang="ru-RU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F2AEAD37-764D-4389-993D-B7D8428A5658}" type="datetimeFigureOut">
              <a:rPr lang="ru-RU" altLang="en-US"/>
              <a:pPr/>
              <a:t>25.04.2025</a:t>
            </a:fld>
            <a:endParaRPr lang="ru-RU" alt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endParaRPr lang="ru-RU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093DEB35-6C2D-4ECA-AF21-39D4DE24B20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2D5D-6491-4490-BC54-842C8B4FB387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12261-617E-4C2C-9226-EF2AC3DAF0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51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ACC9-E0EE-4BC0-83D7-29881ED6F77B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735F-FD13-4845-8B2A-E848178C16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846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04F3-4746-4F9B-87AB-406EC2C6DAF3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2D99-2FED-4916-95F9-129B438245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16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B53C7-588C-448B-A50F-3F7B07299C3B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fld id="{511B3101-A218-4124-B50D-861EED972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387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6CB477-665C-4DC6-BAD8-2ADFAE781CE8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fld id="{43A077AE-5053-4985-8F16-DF8F528A47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59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7290-5EAC-45BF-8EE9-356E97D4AA2E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35ADF6-97CC-4B41-8E93-EA376A3036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707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D2AD-DADB-4BF7-8B72-2E5D117C207E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5947-BF7D-4A91-8B39-6F15A6E528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61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A953-8E52-4A7D-84F1-3A569B58B929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F579EC-A859-48FE-AF66-95EF46AABA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210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E078-E9B0-45C6-91D9-DF75216F816A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1031-6502-43A4-9EAF-6ADC79E349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60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2320-C64C-4A04-91E1-36D4BF993638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EC33-CF00-4FD8-90D6-328253AB33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163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D117-9BA0-4123-B794-E96704BA826F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416E-AD15-4811-A724-FCB5527AB6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64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85B0-2D19-48CC-B915-DA65104F25FE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2B404-EADA-4CBA-A5E7-BB54D70107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57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1B04-9B19-4DDA-826E-1A44155AC05E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A0CD-C6EF-49D3-9D92-2D446E9EBB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59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u="non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88479-4E52-4F64-9A16-2F1F737236EE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u="non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u="none">
                <a:solidFill>
                  <a:srgbClr val="7F7F7F"/>
                </a:solidFill>
              </a:defRPr>
            </a:lvl1pPr>
          </a:lstStyle>
          <a:p>
            <a:fld id="{8646F5EC-6911-4E61-BDC1-7D52E878422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40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41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8064500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Бюджет для граждан</a:t>
            </a:r>
            <a:endParaRPr lang="en-US" sz="20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2349500"/>
            <a:ext cx="838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sz="2400" u="none">
                <a:latin typeface="Impact" panose="020B0806030902050204" pitchFamily="34" charset="0"/>
              </a:rPr>
              <a:t>К проекту районного  бюджета на 2014 год и</a:t>
            </a:r>
          </a:p>
          <a:p>
            <a:pPr algn="ctr" eaLnBrk="1" hangingPunct="1"/>
            <a:r>
              <a:rPr lang="ru-RU" altLang="en-US" sz="2400" u="none">
                <a:latin typeface="Impact" panose="020B0806030902050204" pitchFamily="34" charset="0"/>
              </a:rPr>
              <a:t>на плановый период 2015 и 2016 годов</a:t>
            </a:r>
            <a:endParaRPr lang="ru-RU" altLang="en-US" sz="2400" b="1" i="1" u="none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ctr" eaLnBrk="1" hangingPunct="1"/>
            <a:endParaRPr lang="ru-RU" altLang="en-US" sz="2400" b="1" i="1" u="none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3557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76375" y="333375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Межбюджетные трансферты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1125538"/>
            <a:ext cx="7677150" cy="1008062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ru-RU" altLang="en-US" sz="2000" b="1" i="1" smtClean="0">
                <a:solidFill>
                  <a:schemeClr val="accent1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 другому.</a:t>
            </a:r>
          </a:p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endParaRPr lang="ru-RU" altLang="en-US" sz="2000" b="1" i="1" smtClean="0">
              <a:solidFill>
                <a:schemeClr val="accent1"/>
              </a:solidFill>
            </a:endParaRPr>
          </a:p>
        </p:txBody>
      </p:sp>
      <p:graphicFrame>
        <p:nvGraphicFramePr>
          <p:cNvPr id="44125" name="Group 93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713788" cy="4562475"/>
        </p:xfrm>
        <a:graphic>
          <a:graphicData uri="http://schemas.openxmlformats.org/drawingml/2006/table">
            <a:tbl>
              <a:tblPr/>
              <a:tblGrid>
                <a:gridCol w="3105150">
                  <a:extLst>
                    <a:ext uri="{9D8B030D-6E8A-4147-A177-3AD203B41FA5}">
                      <a16:colId xmlns:a16="http://schemas.microsoft.com/office/drawing/2014/main" val="1347184529"/>
                    </a:ext>
                  </a:extLst>
                </a:gridCol>
                <a:gridCol w="5608638">
                  <a:extLst>
                    <a:ext uri="{9D8B030D-6E8A-4147-A177-3AD203B41FA5}">
                      <a16:colId xmlns:a16="http://schemas.microsoft.com/office/drawing/2014/main" val="1729646233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Виды межбюджетных трансфертов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Описание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766202"/>
                  </a:ext>
                </a:extLst>
              </a:tr>
              <a:tr h="10287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дотации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предоставляются без установления направлений и (или) условий их использования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65646"/>
                  </a:ext>
                </a:extLst>
              </a:tr>
              <a:tr h="11176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предоставляются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на исполнение расходных обязательств муниципальных образований в связи с наделением органов местного самоуправления отдельными государственными полномочиями субъектов Российской Федерации;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75892"/>
                  </a:ext>
                </a:extLst>
              </a:tr>
              <a:tr h="1119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субсидии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предоставляются</a:t>
                      </a: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в целях софинансирования расходных обязательств по выполнению полномочий органов местного самоуправления по вопросам местного значения.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781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16013" y="260350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</a:t>
            </a: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en-US" sz="2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288" y="981075"/>
            <a:ext cx="8353425" cy="376237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Font typeface="Georgia" panose="02040502050405020303" pitchFamily="18" charset="0"/>
              <a:buNone/>
            </a:pPr>
            <a:r>
              <a:rPr lang="ru-RU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</a:t>
            </a:r>
            <a:r>
              <a:rPr lang="ru-RU" altLang="en-US" smtClean="0">
                <a:solidFill>
                  <a:schemeClr val="tx1"/>
                </a:solidFill>
              </a:rPr>
              <a:t> - выплачиваемые из бюджета денежные </a:t>
            </a:r>
          </a:p>
          <a:p>
            <a:pPr algn="just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Font typeface="Georgia" panose="02040502050405020303" pitchFamily="18" charset="0"/>
              <a:buNone/>
            </a:pPr>
            <a:r>
              <a:rPr lang="ru-RU" altLang="en-US" smtClean="0">
                <a:solidFill>
                  <a:schemeClr val="tx1"/>
                </a:solidFill>
              </a:rPr>
              <a:t>средства.</a:t>
            </a:r>
          </a:p>
          <a:p>
            <a:pPr algn="just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Font typeface="Georgia" panose="02040502050405020303" pitchFamily="18" charset="0"/>
              <a:buNone/>
            </a:pPr>
            <a:endParaRPr lang="ru-RU" altLang="en-US" smtClean="0">
              <a:solidFill>
                <a:schemeClr val="tx1"/>
              </a:solidFill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Font typeface="Georgia" panose="02040502050405020303" pitchFamily="18" charset="0"/>
              <a:buNone/>
            </a:pPr>
            <a:r>
              <a:rPr lang="ru-RU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Расходное обязательство</a:t>
            </a:r>
            <a:r>
              <a:rPr lang="ru-RU" altLang="en-US" smtClean="0">
                <a:solidFill>
                  <a:schemeClr val="tx1"/>
                </a:solidFill>
              </a:rPr>
              <a:t> – обязанность выплатить денежные средства из соответствующего бюджета</a:t>
            </a:r>
          </a:p>
          <a:p>
            <a:endParaRPr lang="ru-RU" altLang="en-US" smtClean="0"/>
          </a:p>
        </p:txBody>
      </p:sp>
      <p:graphicFrame>
        <p:nvGraphicFramePr>
          <p:cNvPr id="55346" name="Group 50"/>
          <p:cNvGraphicFramePr>
            <a:graphicFrameLocks noGrp="1"/>
          </p:cNvGraphicFramePr>
          <p:nvPr/>
        </p:nvGraphicFramePr>
        <p:xfrm>
          <a:off x="539750" y="2852738"/>
          <a:ext cx="8208963" cy="3468687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3709693353"/>
                    </a:ext>
                  </a:extLst>
                </a:gridCol>
                <a:gridCol w="5472113">
                  <a:extLst>
                    <a:ext uri="{9D8B030D-6E8A-4147-A177-3AD203B41FA5}">
                      <a16:colId xmlns:a16="http://schemas.microsoft.com/office/drawing/2014/main" val="773316685"/>
                    </a:ext>
                  </a:extLst>
                </a:gridCol>
              </a:tblGrid>
              <a:tr h="868363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Расходные обязательства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Основания возникновения и оплаты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680597"/>
                  </a:ext>
                </a:extLst>
              </a:tr>
              <a:tr h="860425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Публичные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Законы (решения), определяющие объем и правила определения объема обязательств перед гражданами, организациями, органами власти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1687"/>
                  </a:ext>
                </a:extLst>
              </a:tr>
              <a:tr h="87153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в том числе законы (решения), устанавливающие права граждан на получение социальных выплат (пенсий, пособий, компенсаций)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6788"/>
                  </a:ext>
                </a:extLst>
              </a:tr>
              <a:tr h="868363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Гражданско-правовые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Государственный (муниципальный) контракт, трудовое соглашение, соглашение о предоставлении субсидии органам власти на закупки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6281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3850" y="549275"/>
            <a:ext cx="8424863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муниципальные программы?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23850" y="1412875"/>
            <a:ext cx="8280400" cy="4122738"/>
          </a:xfrm>
          <a:prstGeom prst="rect">
            <a:avLst/>
          </a:prstGeom>
        </p:spPr>
        <p:txBody>
          <a:bodyPr/>
          <a:lstStyle/>
          <a:p>
            <a:pPr algn="just">
              <a:buFont typeface="Georgia" panose="02040502050405020303" pitchFamily="18" charset="0"/>
              <a:buNone/>
            </a:pPr>
            <a:r>
              <a:rPr lang="ru-RU" altLang="en-US" b="1" smtClean="0"/>
              <a:t>  Муниципальная программа – </a:t>
            </a:r>
            <a:r>
              <a:rPr lang="ru-RU" altLang="en-US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Родниковского муниципального района  и его жителей. 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en-US" b="1" smtClean="0"/>
              <a:t>  это документ, определяющий: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en-US" smtClean="0">
                <a:sym typeface="Wingdings" panose="05000000000000000000" pitchFamily="2" charset="2"/>
              </a:rPr>
              <a:t></a:t>
            </a:r>
            <a:r>
              <a:rPr lang="ru-RU" altLang="en-US" smtClean="0"/>
              <a:t> цели и задачи реализуемой политики в определенной сфере;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en-US" smtClean="0">
                <a:sym typeface="Wingdings" panose="05000000000000000000" pitchFamily="2" charset="2"/>
              </a:rPr>
              <a:t></a:t>
            </a:r>
            <a:r>
              <a:rPr lang="ru-RU" altLang="en-US" smtClean="0"/>
              <a:t> способы их достижения;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en-US" smtClean="0">
                <a:sym typeface="Wingdings" panose="05000000000000000000" pitchFamily="2" charset="2"/>
              </a:rPr>
              <a:t></a:t>
            </a:r>
            <a:r>
              <a:rPr lang="ru-RU" altLang="en-US" smtClean="0"/>
              <a:t> примерные объемы используемых финансовых ресурсов.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692275" y="188913"/>
            <a:ext cx="6511925" cy="95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Дефицит и профицит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908050"/>
            <a:ext cx="7921625" cy="1512888"/>
          </a:xfrm>
        </p:spPr>
        <p:txBody>
          <a:bodyPr/>
          <a:lstStyle/>
          <a:p>
            <a:pPr algn="just">
              <a:buFont typeface="Georgia" panose="02040502050405020303" pitchFamily="18" charset="0"/>
              <a:buNone/>
            </a:pPr>
            <a:r>
              <a:rPr lang="ru-RU" altLang="en-US" sz="2000" smtClean="0">
                <a:sym typeface="Wingdings" panose="05000000000000000000" pitchFamily="2" charset="2"/>
              </a:rPr>
              <a:t></a:t>
            </a:r>
            <a:r>
              <a:rPr lang="ru-RU" altLang="en-US" sz="2000" smtClean="0"/>
              <a:t> При дефицитном бюджете растет долг и (или) снижаются остатки (накопления).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en-US" sz="2000" smtClean="0">
                <a:sym typeface="Wingdings" panose="05000000000000000000" pitchFamily="2" charset="2"/>
              </a:rPr>
              <a:t></a:t>
            </a:r>
            <a:r>
              <a:rPr lang="ru-RU" altLang="en-US" sz="2000" smtClean="0"/>
              <a:t> При профицитном бюджете снижается долг и (или) растут остатки (накопления).</a:t>
            </a:r>
          </a:p>
        </p:txBody>
      </p:sp>
      <p:graphicFrame>
        <p:nvGraphicFramePr>
          <p:cNvPr id="58436" name="Group 68"/>
          <p:cNvGraphicFramePr>
            <a:graphicFrameLocks noGrp="1"/>
          </p:cNvGraphicFramePr>
          <p:nvPr>
            <p:ph sz="half" idx="2"/>
          </p:nvPr>
        </p:nvGraphicFramePr>
        <p:xfrm>
          <a:off x="755650" y="2852738"/>
          <a:ext cx="7993063" cy="2730500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1832769190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250355195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3126590525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anose="020B0603020202020204" pitchFamily="34" charset="0"/>
                        </a:rPr>
                        <a:t>Дефицит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anose="020B0603020202020204" pitchFamily="34" charset="0"/>
                        </a:rPr>
                        <a:t>Профицит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8778"/>
                  </a:ext>
                </a:extLst>
              </a:tr>
              <a:tr h="936625">
                <a:tc rowSpan="2"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Бюджет муниципального образования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Накопленные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резервы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Накопленные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резервы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92628"/>
                  </a:ext>
                </a:extLst>
              </a:tr>
              <a:tr h="1001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Муниципальный 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долг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Муниципальный </a:t>
                      </a: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долг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41163"/>
                  </a:ext>
                </a:extLst>
              </a:tr>
            </a:tbl>
          </a:graphicData>
        </a:graphic>
      </p:graphicFrame>
      <p:sp>
        <p:nvSpPr>
          <p:cNvPr id="58409" name="AutoShape 41"/>
          <p:cNvSpPr>
            <a:spLocks noChangeArrowheads="1"/>
          </p:cNvSpPr>
          <p:nvPr/>
        </p:nvSpPr>
        <p:spPr bwMode="auto">
          <a:xfrm>
            <a:off x="5651500" y="3789363"/>
            <a:ext cx="485775" cy="503237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AutoShape 46"/>
          <p:cNvSpPr>
            <a:spLocks noChangeArrowheads="1"/>
          </p:cNvSpPr>
          <p:nvPr/>
        </p:nvSpPr>
        <p:spPr bwMode="auto">
          <a:xfrm>
            <a:off x="8172450" y="4797425"/>
            <a:ext cx="485775" cy="5032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6D4BC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AutoShape 47"/>
          <p:cNvSpPr>
            <a:spLocks noChangeArrowheads="1"/>
          </p:cNvSpPr>
          <p:nvPr/>
        </p:nvSpPr>
        <p:spPr bwMode="auto">
          <a:xfrm>
            <a:off x="5651500" y="4797425"/>
            <a:ext cx="485775" cy="503238"/>
          </a:xfrm>
          <a:prstGeom prst="upArrow">
            <a:avLst>
              <a:gd name="adj1" fmla="val 50000"/>
              <a:gd name="adj2" fmla="val 25899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7" name="AutoShape 49"/>
          <p:cNvSpPr>
            <a:spLocks noChangeArrowheads="1"/>
          </p:cNvSpPr>
          <p:nvPr/>
        </p:nvSpPr>
        <p:spPr bwMode="auto">
          <a:xfrm>
            <a:off x="8172450" y="3860800"/>
            <a:ext cx="485775" cy="503238"/>
          </a:xfrm>
          <a:prstGeom prst="upArrow">
            <a:avLst>
              <a:gd name="adj1" fmla="val 50000"/>
              <a:gd name="adj2" fmla="val 25899"/>
            </a:avLst>
          </a:prstGeom>
          <a:solidFill>
            <a:srgbClr val="6D4BC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87450" y="333375"/>
            <a:ext cx="6511925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Муниципальный долг</a:t>
            </a:r>
            <a:r>
              <a:rPr lang="ru-RU" altLang="en-US" sz="3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288" y="1196975"/>
            <a:ext cx="8351837" cy="4554538"/>
          </a:xfrm>
          <a:prstGeom prst="rect">
            <a:avLst/>
          </a:prstGeo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mtClean="0"/>
              <a:t>Структура муниципального долга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_______________________________________________________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2133600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b="1" u="none"/>
              <a:t>По видам</a:t>
            </a:r>
          </a:p>
          <a:p>
            <a:pPr algn="ctr"/>
            <a:r>
              <a:rPr lang="ru-RU" altLang="en-US" b="1" u="none"/>
              <a:t>долговых</a:t>
            </a:r>
          </a:p>
          <a:p>
            <a:pPr algn="ctr"/>
            <a:r>
              <a:rPr lang="ru-RU" altLang="en-US" b="1" u="none"/>
              <a:t>обязательств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79613" y="2349500"/>
            <a:ext cx="1512887" cy="792163"/>
          </a:xfrm>
          <a:prstGeom prst="ellipse">
            <a:avLst/>
          </a:prstGeom>
          <a:solidFill>
            <a:srgbClr val="99CCFF"/>
          </a:solidFill>
          <a:ln w="9525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600" u="none"/>
              <a:t>кредиты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563938" y="2349500"/>
            <a:ext cx="1871662" cy="792163"/>
          </a:xfrm>
          <a:prstGeom prst="ellipse">
            <a:avLst/>
          </a:prstGeom>
          <a:solidFill>
            <a:srgbClr val="99CCFF"/>
          </a:solidFill>
          <a:ln w="9525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sz="1600" u="none"/>
          </a:p>
          <a:p>
            <a:pPr algn="ctr"/>
            <a:r>
              <a:rPr lang="ru-RU" altLang="en-US" sz="1600" u="none"/>
              <a:t>Муниципальные</a:t>
            </a:r>
          </a:p>
          <a:p>
            <a:pPr algn="ctr"/>
            <a:r>
              <a:rPr lang="ru-RU" altLang="en-US" sz="1600" u="none"/>
              <a:t>ценные бумаги</a:t>
            </a:r>
          </a:p>
          <a:p>
            <a:pPr algn="ctr"/>
            <a:endParaRPr lang="ru-RU" altLang="en-US" u="none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5508625" y="2349500"/>
            <a:ext cx="1727200" cy="792163"/>
          </a:xfrm>
          <a:prstGeom prst="ellipse">
            <a:avLst/>
          </a:prstGeom>
          <a:solidFill>
            <a:srgbClr val="99CCFF"/>
          </a:solidFill>
          <a:ln w="9525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sz="1600" u="none"/>
          </a:p>
          <a:p>
            <a:pPr algn="ctr"/>
            <a:r>
              <a:rPr lang="ru-RU" altLang="en-US" sz="1600" u="none"/>
              <a:t>Муниципальные</a:t>
            </a:r>
          </a:p>
          <a:p>
            <a:pPr algn="ctr"/>
            <a:r>
              <a:rPr lang="ru-RU" altLang="en-US" sz="1600" u="none"/>
              <a:t>гарантии</a:t>
            </a:r>
          </a:p>
          <a:p>
            <a:pPr algn="ctr"/>
            <a:endParaRPr lang="ru-RU" altLang="en-US" sz="1600" u="none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7308850" y="2349500"/>
            <a:ext cx="1835150" cy="719138"/>
          </a:xfrm>
          <a:prstGeom prst="ellipse">
            <a:avLst/>
          </a:prstGeom>
          <a:solidFill>
            <a:srgbClr val="99CCFF"/>
          </a:solidFill>
          <a:ln w="9525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600" u="none"/>
              <a:t>Иные долговые </a:t>
            </a:r>
          </a:p>
          <a:p>
            <a:pPr algn="ctr"/>
            <a:r>
              <a:rPr lang="ru-RU" altLang="en-US" sz="1600" u="none"/>
              <a:t>обязательства</a:t>
            </a: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2051050" y="3933825"/>
            <a:ext cx="2016125" cy="9144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4356100" y="3933825"/>
            <a:ext cx="2016125" cy="9144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6659563" y="3933825"/>
            <a:ext cx="2016125" cy="9144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5288" y="4221163"/>
            <a:ext cx="1330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По сроку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250825" y="3246438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en-US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___________________________________________________________________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157413" y="4097338"/>
            <a:ext cx="1811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u="none"/>
              <a:t>Краткосрочный</a:t>
            </a:r>
          </a:p>
          <a:p>
            <a:pPr algn="ctr"/>
            <a:r>
              <a:rPr lang="ru-RU" altLang="en-US" u="none"/>
              <a:t>(до 1 года)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356100" y="3933825"/>
            <a:ext cx="208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u="none"/>
              <a:t>Среднесрочный</a:t>
            </a:r>
          </a:p>
          <a:p>
            <a:pPr algn="ctr"/>
            <a:r>
              <a:rPr lang="ru-RU" altLang="en-US" u="none"/>
              <a:t>(от 1 года до 5 лет)</a:t>
            </a:r>
          </a:p>
          <a:p>
            <a:pPr algn="ctr"/>
            <a:endParaRPr lang="ru-RU" altLang="en-US" u="none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691313" y="4097338"/>
            <a:ext cx="1824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u="none"/>
              <a:t>Долгосрочный</a:t>
            </a:r>
          </a:p>
          <a:p>
            <a:pPr algn="ctr"/>
            <a:r>
              <a:rPr lang="ru-RU" altLang="en-US" u="none"/>
              <a:t>(от 5 до 30 лет)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260350"/>
            <a:ext cx="8713788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</a:t>
            </a: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направления бюджетной и налоговой политики</a:t>
            </a:r>
            <a:r>
              <a:rPr lang="en-US" altLang="en-US" sz="4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2014-2016 годы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50825" y="1700213"/>
            <a:ext cx="8713788" cy="4752975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укрепление доходной части районного бюджета;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повышение эффективности использования муниципального имущества;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Оптимизация и повышение эффективности бюджетных расходов;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обеспечение увязки бюджетных расходов с конкретными результатами в рамках муниципальных программ;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обеспечение прозрачности и открытости муниципальных финансов;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обеспечение сбалансированности и устойчивости районного бюджета при сохранении на экономически безопасном уровне объема долговых обязательств;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совершенствование процедуры закупок для муниципальных нужд;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совершенствование муниципального финансового контроля.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en-US" sz="20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404813"/>
            <a:ext cx="8642350" cy="99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Прогноз социально-экономического развития муниципального образования «Родниковский муниципальный район»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sz="half" idx="1"/>
          </p:nvPr>
        </p:nvSpPr>
        <p:spPr>
          <a:xfrm>
            <a:off x="0" y="2997200"/>
            <a:ext cx="8640763" cy="3311525"/>
          </a:xfrm>
        </p:spPr>
        <p:txBody>
          <a:bodyPr/>
          <a:lstStyle/>
          <a:p>
            <a:pPr algn="just">
              <a:lnSpc>
                <a:spcPct val="140000"/>
              </a:lnSpc>
              <a:buFont typeface="Georgia" panose="02040502050405020303" pitchFamily="18" charset="0"/>
              <a:buNone/>
            </a:pPr>
            <a:r>
              <a:rPr lang="ru-RU" altLang="en-US" sz="1600" b="1" smtClean="0"/>
              <a:t>   </a:t>
            </a:r>
            <a:r>
              <a:rPr lang="ru-RU" altLang="en-US" sz="2400" b="1" smtClean="0"/>
              <a:t>Прогноз социально-экономического развития </a:t>
            </a:r>
            <a:r>
              <a:rPr lang="ru-RU" altLang="en-US" sz="2400" smtClean="0"/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>
            <p:ph type="title"/>
          </p:nvPr>
        </p:nvSpPr>
        <p:spPr bwMode="auto">
          <a:xfrm flipV="1">
            <a:off x="-396875" y="765175"/>
            <a:ext cx="71437" cy="18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anose="02040502050405020303" pitchFamily="18" charset="0"/>
              <a:buNone/>
            </a:pPr>
            <a:endParaRPr lang="en-US" altLang="en-US" sz="420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471221" y="404813"/>
          <a:ext cx="8280400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179388" y="836613"/>
          <a:ext cx="4933950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r:id="rId3" imgW="8888738" imgH="6261135" progId="Excel.Chart.8">
                  <p:embed/>
                </p:oleObj>
              </mc:Choice>
              <mc:Fallback>
                <p:oleObj r:id="rId3" imgW="8888738" imgH="626113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6613"/>
                        <a:ext cx="4933950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250825" y="188913"/>
            <a:ext cx="46815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altLang="en-US" sz="2000" smtClean="0">
                <a:solidFill>
                  <a:schemeClr val="tx1"/>
                </a:solidFill>
                <a:effectLst/>
              </a:rPr>
              <a:t>Показатели развития потребительского рынка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859798" y="3308305"/>
          <a:ext cx="4103323" cy="291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>
            <p:ph type="title"/>
          </p:nvPr>
        </p:nvSpPr>
        <p:spPr bwMode="auto">
          <a:xfrm flipH="1">
            <a:off x="-468313" y="4724400"/>
            <a:ext cx="317500" cy="21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altLang="en-US" sz="420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80354" y="3217292"/>
          <a:ext cx="473563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9389" y="0"/>
          <a:ext cx="4394631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932040" y="24062"/>
          <a:ext cx="4111352" cy="326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004048" y="3429000"/>
          <a:ext cx="408756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0" y="26035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Родниковский муниципальный район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981075"/>
            <a:ext cx="1096962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887788" y="2492375"/>
            <a:ext cx="5256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600" u="none"/>
              <a:t>Численность населения  на 01.01.2013г. - 34 927чел.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950913" y="2463800"/>
            <a:ext cx="240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1600" u="none"/>
              <a:t>Территория 935 кв. км.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11188" y="6165850"/>
            <a:ext cx="23780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600" u="none"/>
              <a:t>1 городское поселение</a:t>
            </a:r>
          </a:p>
          <a:p>
            <a:r>
              <a:rPr lang="ru-RU" altLang="en-US" sz="1600" u="none"/>
              <a:t>3 сельских поселения</a:t>
            </a:r>
            <a:r>
              <a:rPr lang="ru-RU" altLang="en-US"/>
              <a:t> 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795963" y="6165850"/>
            <a:ext cx="31448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600" u="none"/>
              <a:t>Городское население – 73,5% </a:t>
            </a:r>
          </a:p>
          <a:p>
            <a:r>
              <a:rPr lang="ru-RU" altLang="en-US" sz="1600" u="none"/>
              <a:t>Сельское население – 26,5%</a:t>
            </a:r>
            <a:r>
              <a:rPr lang="ru-RU" altLang="en-US" sz="1600"/>
              <a:t> </a:t>
            </a:r>
          </a:p>
        </p:txBody>
      </p:sp>
      <p:pic>
        <p:nvPicPr>
          <p:cNvPr id="68619" name="Picture 11" descr="d180d0bed0b4d0bdd0b8d0bad0bed0b2d181d0bad0b8d0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4248150" cy="3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2" name="Picture 14" descr="rodn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534988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330325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852613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3749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897188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3543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8115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2687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7259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Ожидаемый объем </a:t>
            </a:r>
            <a:r>
              <a:rPr lang="ru-RU" sz="2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производства продукции сельского хозяйства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2013 </a:t>
            </a:r>
            <a:r>
              <a:rPr lang="ru-RU" sz="2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</a:t>
            </a:r>
            <a:r>
              <a:rPr lang="ru-RU" sz="35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770,5 </a:t>
            </a:r>
            <a:r>
              <a:rPr lang="ru-RU" sz="35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 руб.</a:t>
            </a:r>
            <a:endParaRPr lang="ru-RU" sz="3500" b="1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3187" name="Picture 5" descr="PDVD_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6" descr="SDC156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7" descr="SDC138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 descr="PDVD_0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2004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9" descr="PDVD_0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124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28600" y="594360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534988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330325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852613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3749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897188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3543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8115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2687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725988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Индекс производства продукции сельского хозяйства во всех категориях - </a:t>
            </a:r>
            <a:r>
              <a:rPr lang="ru-RU" sz="3000" b="1" i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97,0%.</a:t>
            </a:r>
            <a:endParaRPr lang="ru-RU" sz="3000" b="1" i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i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3193" name="Picture 4" descr="1347523593_belosnezhka-sort-kartofel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1242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07504" y="116632"/>
          <a:ext cx="8856984" cy="655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>
            <p:ph sz="quarter" idx="4294967295"/>
          </p:nvPr>
        </p:nvGraphicFramePr>
        <p:xfrm>
          <a:off x="395288" y="3860800"/>
          <a:ext cx="8424862" cy="2497138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34489512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485901286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4202341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810902150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0288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Доходы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434,0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433,0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422,5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5081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Расходы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440,2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427,3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422,5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6896"/>
                  </a:ext>
                </a:extLst>
              </a:tr>
              <a:tr h="912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Дефицит (-) Профицит (+)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-6,2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+5,7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1423" marR="9142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9921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9156" y="1986093"/>
            <a:ext cx="7643438" cy="1691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характеристики </a:t>
            </a:r>
            <a:br>
              <a:rPr lang="ru-RU" sz="4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бюджета</a:t>
            </a:r>
          </a:p>
        </p:txBody>
      </p:sp>
      <p:sp>
        <p:nvSpPr>
          <p:cNvPr id="45086" name="TextBox 5"/>
          <p:cNvSpPr txBox="1">
            <a:spLocks noChangeArrowheads="1"/>
          </p:cNvSpPr>
          <p:nvPr/>
        </p:nvSpPr>
        <p:spPr bwMode="auto">
          <a:xfrm>
            <a:off x="7308850" y="33575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u="none"/>
              <a:t>млн. руб.</a:t>
            </a:r>
          </a:p>
        </p:txBody>
      </p:sp>
      <p:pic>
        <p:nvPicPr>
          <p:cNvPr id="45087" name="Picture 31" descr="12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167687" cy="1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00113" y="333375"/>
            <a:ext cx="74882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характеристики бюджета на 2014 – 2015 годы, млн. руб.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182563" y="1346200"/>
          <a:ext cx="8778875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Диаграмма" r:id="rId3" imgW="11230144" imgH="6229470" progId="Excel.Chart.8">
                  <p:embed/>
                </p:oleObj>
              </mc:Choice>
              <mc:Fallback>
                <p:oleObj name="Диаграмма" r:id="rId3" imgW="11230144" imgH="622947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346200"/>
                        <a:ext cx="8778875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2" name="Group 534"/>
          <p:cNvGraphicFramePr>
            <a:graphicFrameLocks noGrp="1"/>
          </p:cNvGraphicFramePr>
          <p:nvPr>
            <p:ph sz="quarter" idx="13"/>
          </p:nvPr>
        </p:nvGraphicFramePr>
        <p:xfrm>
          <a:off x="179388" y="1125538"/>
          <a:ext cx="8785225" cy="5327650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96911218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465624041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1535163017"/>
                    </a:ext>
                  </a:extLst>
                </a:gridCol>
                <a:gridCol w="1681163">
                  <a:extLst>
                    <a:ext uri="{9D8B030D-6E8A-4147-A177-3AD203B41FA5}">
                      <a16:colId xmlns:a16="http://schemas.microsoft.com/office/drawing/2014/main" val="346387679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272531109"/>
                    </a:ext>
                  </a:extLst>
                </a:gridCol>
              </a:tblGrid>
              <a:tr h="947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2013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млн. руб.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млн. руб.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млн. руб.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млн. руб.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30329"/>
                  </a:ext>
                </a:extLst>
              </a:tr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Всего доходов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642,9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434,0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433,0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422,5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67465"/>
                  </a:ext>
                </a:extLst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 том числе:</a:t>
                      </a:r>
                      <a:endParaRPr kumimoji="0" lang="ru-RU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kumimoji="0" lang="ru-RU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kumimoji="0" lang="ru-RU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37222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налоговые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57,3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50,6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52,5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55,0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64412"/>
                  </a:ext>
                </a:extLst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неналоговые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30,3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31,2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34,6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33,6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17855"/>
                  </a:ext>
                </a:extLst>
              </a:tr>
              <a:tr h="555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555,3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352,2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345,9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333,9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65175"/>
                  </a:ext>
                </a:extLst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 том числе:</a:t>
                      </a: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80635"/>
                  </a:ext>
                </a:extLst>
              </a:tr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дотации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149,0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150,5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144,8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150,1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7855"/>
                  </a:ext>
                </a:extLst>
              </a:tr>
              <a:tr h="950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3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18,2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12,4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12,4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12,1</a:t>
                      </a:r>
                    </a:p>
                  </a:txBody>
                  <a:tcPr marL="9525" marR="9525" marT="9523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064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7872" y="71399"/>
            <a:ext cx="49552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 бюджета</a:t>
            </a:r>
          </a:p>
        </p:txBody>
      </p:sp>
      <p:sp>
        <p:nvSpPr>
          <p:cNvPr id="7620" name="Text Box 452"/>
          <p:cNvSpPr txBox="1">
            <a:spLocks noChangeArrowheads="1"/>
          </p:cNvSpPr>
          <p:nvPr/>
        </p:nvSpPr>
        <p:spPr bwMode="auto">
          <a:xfrm>
            <a:off x="179388" y="5516563"/>
            <a:ext cx="2160587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u="none"/>
              <a:t>Объем доходов </a:t>
            </a:r>
          </a:p>
          <a:p>
            <a:r>
              <a:rPr lang="ru-RU" altLang="en-US" u="none"/>
              <a:t>в расчете на 1 </a:t>
            </a:r>
          </a:p>
          <a:p>
            <a:r>
              <a:rPr lang="ru-RU" altLang="en-US" u="none"/>
              <a:t>жителя (тыс.руб.)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50825" y="260350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800" b="1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доходов бюджета на 2013-2016 годы</a:t>
            </a:r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>
            <p:ph idx="4294967295"/>
          </p:nvPr>
        </p:nvGraphicFramePr>
        <p:xfrm>
          <a:off x="-393700" y="1130300"/>
          <a:ext cx="966470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Диаграмма" r:id="rId3" imgW="11506393" imgH="5838685" progId="Excel.Chart.8">
                  <p:embed/>
                </p:oleObj>
              </mc:Choice>
              <mc:Fallback>
                <p:oleObj name="Диаграмма" r:id="rId3" imgW="11506393" imgH="5838685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700" y="1130300"/>
                        <a:ext cx="9664700" cy="490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71550" y="260350"/>
            <a:ext cx="70469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b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районного бюджета на 2014 год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827088" y="620713"/>
          <a:ext cx="802957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Диаграмма" r:id="rId3" imgW="11791902" imgH="6877058" progId="Excel.Chart.8">
                  <p:embed/>
                </p:oleObj>
              </mc:Choice>
              <mc:Fallback>
                <p:oleObj name="Диаграмма" r:id="rId3" imgW="11791902" imgH="687705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20713"/>
                        <a:ext cx="8029575" cy="587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7"/>
          <p:cNvSpPr txBox="1">
            <a:spLocks noChangeArrowheads="1"/>
          </p:cNvSpPr>
          <p:nvPr/>
        </p:nvSpPr>
        <p:spPr bwMode="auto">
          <a:xfrm rot="10800000" flipV="1">
            <a:off x="322263" y="333375"/>
            <a:ext cx="8570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u="none">
                <a:latin typeface="Arial" panose="020B0604020202020204" pitchFamily="34" charset="0"/>
              </a:rPr>
              <a:t>Структура </a:t>
            </a:r>
          </a:p>
          <a:p>
            <a:pPr algn="ctr" eaLnBrk="1" hangingPunct="1"/>
            <a:r>
              <a:rPr lang="ru-RU" altLang="en-US" sz="2400" b="1" u="none">
                <a:latin typeface="Arial" panose="020B0604020202020204" pitchFamily="34" charset="0"/>
              </a:rPr>
              <a:t>налоговых доходов районного бюджета в 2014 году</a:t>
            </a:r>
          </a:p>
        </p:txBody>
      </p:sp>
      <p:graphicFrame>
        <p:nvGraphicFramePr>
          <p:cNvPr id="101382" name="Object 8"/>
          <p:cNvGraphicFramePr>
            <a:graphicFrameLocks noChangeAspect="1"/>
          </p:cNvGraphicFramePr>
          <p:nvPr/>
        </p:nvGraphicFramePr>
        <p:xfrm>
          <a:off x="438150" y="836613"/>
          <a:ext cx="8705850" cy="557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Диаграмма" r:id="rId3" imgW="9201102" imgH="5896051" progId="Excel.Chart.8">
                  <p:embed/>
                </p:oleObj>
              </mc:Choice>
              <mc:Fallback>
                <p:oleObj name="Диаграмма" r:id="rId3" imgW="9201102" imgH="589605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836613"/>
                        <a:ext cx="8705850" cy="557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3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u="none">
                <a:latin typeface="Arial" panose="020B0604020202020204" pitchFamily="34" charset="0"/>
              </a:rPr>
              <a:t>Структура </a:t>
            </a:r>
          </a:p>
          <a:p>
            <a:pPr algn="ctr" eaLnBrk="1" hangingPunct="1"/>
            <a:r>
              <a:rPr lang="ru-RU" altLang="en-US" sz="2400" b="1" u="none">
                <a:latin typeface="Arial" panose="020B0604020202020204" pitchFamily="34" charset="0"/>
              </a:rPr>
              <a:t>неналоговых доходов районного бюджета на 2014 год</a:t>
            </a:r>
            <a:endParaRPr lang="ru-RU" altLang="en-US" sz="2400" b="1" u="none">
              <a:latin typeface="Times New Roman" panose="02020603050405020304" pitchFamily="18" charset="0"/>
            </a:endParaRPr>
          </a:p>
        </p:txBody>
      </p:sp>
      <p:graphicFrame>
        <p:nvGraphicFramePr>
          <p:cNvPr id="102403" name="Диаграмма 4"/>
          <p:cNvGraphicFramePr>
            <a:graphicFrameLocks/>
          </p:cNvGraphicFramePr>
          <p:nvPr/>
        </p:nvGraphicFramePr>
        <p:xfrm>
          <a:off x="0" y="1125538"/>
          <a:ext cx="9426575" cy="537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Диаграмма" r:id="rId3" imgW="9401344" imgH="5019767" progId="Excel.Chart.8">
                  <p:embed/>
                </p:oleObj>
              </mc:Choice>
              <mc:Fallback>
                <p:oleObj name="Диаграмма" r:id="rId3" imgW="9401344" imgH="501976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426575" cy="537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333375"/>
            <a:ext cx="7559675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Безвозмездные</a:t>
            </a:r>
            <a:r>
              <a:rPr lang="ru-RU" altLang="en-US" sz="28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en-US" sz="24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поступления </a:t>
            </a:r>
            <a:br>
              <a:rPr lang="ru-RU" altLang="en-US" sz="24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en-US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(млн.руб.)</a:t>
            </a:r>
          </a:p>
        </p:txBody>
      </p:sp>
      <p:graphicFrame>
        <p:nvGraphicFramePr>
          <p:cNvPr id="103427" name="Object 4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339850"/>
          <a:ext cx="9093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Диаграмма" r:id="rId3" imgW="9210747" imgH="5019767" progId="Excel.Chart.8">
                  <p:embed/>
                </p:oleObj>
              </mc:Choice>
              <mc:Fallback>
                <p:oleObj name="Диаграмма" r:id="rId3" imgW="9210747" imgH="5019767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9850"/>
                        <a:ext cx="9093200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250825" y="0"/>
            <a:ext cx="88931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прозрачности (открытости) бюджетной</a:t>
            </a:r>
            <a:b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 Российской Федерации</a:t>
            </a:r>
            <a:b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en-US" sz="2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обязательное опубликование в средствах массовой информации (СМИ) утвержденных бюджетов и отчетов об их исполнении;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доступность иных сведений о бюджетах;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smtClean="0">
                <a:sym typeface="Wingdings" panose="05000000000000000000" pitchFamily="2" charset="2"/>
              </a:rPr>
              <a:t>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200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800" i="1" smtClean="0">
                <a:solidFill>
                  <a:schemeClr val="accent1"/>
                </a:solidFill>
                <a:sym typeface="Wingdings" panose="05000000000000000000" pitchFamily="2" charset="2"/>
              </a:rPr>
              <a:t>Бюджетный кодекс Российской Федерации, статья36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2" name="Group 150"/>
          <p:cNvGraphicFramePr>
            <a:graphicFrameLocks noGrp="1"/>
          </p:cNvGraphicFramePr>
          <p:nvPr/>
        </p:nvGraphicFramePr>
        <p:xfrm>
          <a:off x="107950" y="1052513"/>
          <a:ext cx="8856663" cy="5568950"/>
        </p:xfrm>
        <a:graphic>
          <a:graphicData uri="http://schemas.openxmlformats.org/drawingml/2006/table">
            <a:tbl>
              <a:tblPr/>
              <a:tblGrid>
                <a:gridCol w="4786313">
                  <a:extLst>
                    <a:ext uri="{9D8B030D-6E8A-4147-A177-3AD203B41FA5}">
                      <a16:colId xmlns:a16="http://schemas.microsoft.com/office/drawing/2014/main" val="725019175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395418971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389387849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320403345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2014 год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2015 год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2016 год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081847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ОБЩЕГОСУДАРСТВЕННЫЕ ВОПРОСЫ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61,0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56,9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56,9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214806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НАЦИОНАЛЬНАЯ ЭКОНОМИКА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22,6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23,0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439104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ЖИЛИЩНО-КОММУНАЛЬНОЕ ХОЗЯЙСТВО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1,9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0,8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943467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ОБРАЗОВАНИЕ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293,0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285,0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264,2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45441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КУЛЬТУРА, КИНЕМАТОГРАФИЯ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38,5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38,5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110671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СОЦИАЛЬНАЯ ПОЛИТИКА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13,3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12,2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938998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ФИЗИЧЕСКАЯ КУЛЬТУРА И СПОРТ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7,5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7,5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4629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СРЕДСТВА МАССОВОЙ ИНФОРМАЦИИ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661051"/>
                  </a:ext>
                </a:extLst>
              </a:tr>
              <a:tr h="558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ОБСЛУЖИВАНИЕ ГОСУДАРСТВЕННОГО И МУНИЦИПАЛЬНОГО ДОЛГА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274604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УСЛОВНО УТВЕРЖДЕННЫЕ РАСХОДЫ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17,0</a:t>
                      </a: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15425"/>
                  </a:ext>
                </a:extLst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Всего расходов: </a:t>
                      </a: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 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440,2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427,3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422,5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8489"/>
                  </a:ext>
                </a:extLst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расходов в расчете на 1 жителя (тыс.руб.)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4759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30426" y="-74302"/>
            <a:ext cx="4960770" cy="6126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бюджета</a:t>
            </a:r>
          </a:p>
        </p:txBody>
      </p:sp>
      <p:sp>
        <p:nvSpPr>
          <p:cNvPr id="8257" name="TextBox 1"/>
          <p:cNvSpPr txBox="1">
            <a:spLocks noChangeArrowheads="1"/>
          </p:cNvSpPr>
          <p:nvPr/>
        </p:nvSpPr>
        <p:spPr bwMode="auto">
          <a:xfrm>
            <a:off x="7707313" y="404813"/>
            <a:ext cx="125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u="none"/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333375"/>
            <a:ext cx="7993062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Расходы районного бюджета на 2014 год </a:t>
            </a:r>
            <a:r>
              <a:rPr lang="ru-RU" altLang="en-US" sz="18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(млн.руб.)</a:t>
            </a:r>
          </a:p>
        </p:txBody>
      </p:sp>
      <p:graphicFrame>
        <p:nvGraphicFramePr>
          <p:cNvPr id="10445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619125"/>
          <a:ext cx="8964612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Диаграмма" r:id="rId3" imgW="9725049" imgH="5819819" progId="Excel.Chart.8">
                  <p:embed/>
                </p:oleObj>
              </mc:Choice>
              <mc:Fallback>
                <p:oleObj name="Диаграмма" r:id="rId3" imgW="9725049" imgH="5819819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9125"/>
                        <a:ext cx="8964612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16013" y="188913"/>
            <a:ext cx="70881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в расчете на 1 жителя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sz="half" idx="1"/>
          </p:nvPr>
        </p:nvSpPr>
        <p:spPr>
          <a:xfrm>
            <a:off x="1692275" y="1052513"/>
            <a:ext cx="3124200" cy="3475037"/>
          </a:xfrm>
        </p:spPr>
        <p:txBody>
          <a:bodyPr/>
          <a:lstStyle/>
          <a:p>
            <a:pPr algn="r">
              <a:buFont typeface="Georgia" panose="02040502050405020303" pitchFamily="18" charset="0"/>
              <a:buNone/>
            </a:pPr>
            <a:endParaRPr lang="ru-RU" altLang="en-US" sz="1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 typeface="Georgia" panose="02040502050405020303" pitchFamily="18" charset="0"/>
              <a:buNone/>
            </a:pPr>
            <a:endParaRPr lang="ru-RU" altLang="en-US" sz="1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8376" name="Group 72"/>
          <p:cNvGraphicFramePr>
            <a:graphicFrameLocks noGrp="1"/>
          </p:cNvGraphicFramePr>
          <p:nvPr>
            <p:ph sz="half" idx="2"/>
          </p:nvPr>
        </p:nvGraphicFramePr>
        <p:xfrm>
          <a:off x="684213" y="1052513"/>
          <a:ext cx="7993062" cy="5351462"/>
        </p:xfrm>
        <a:graphic>
          <a:graphicData uri="http://schemas.openxmlformats.org/drawingml/2006/table">
            <a:tbl>
              <a:tblPr/>
              <a:tblGrid>
                <a:gridCol w="3311525">
                  <a:extLst>
                    <a:ext uri="{9D8B030D-6E8A-4147-A177-3AD203B41FA5}">
                      <a16:colId xmlns:a16="http://schemas.microsoft.com/office/drawing/2014/main" val="1577423284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84948099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45709071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716294091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680862"/>
                  </a:ext>
                </a:extLst>
              </a:tr>
              <a:tr h="97313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жилищно-коммунальное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118225"/>
                  </a:ext>
                </a:extLst>
              </a:tr>
              <a:tr h="658813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617792"/>
                  </a:ext>
                </a:extLst>
              </a:tr>
              <a:tr h="611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культуру и кинематографию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166739"/>
                  </a:ext>
                </a:extLst>
              </a:tr>
              <a:tr h="611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социальную политику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84834"/>
                  </a:ext>
                </a:extLst>
              </a:tr>
              <a:tr h="608013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физическую культуру и 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45766"/>
                  </a:ext>
                </a:extLst>
              </a:tr>
              <a:tr h="611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расходов на содержание органов местного самоуправления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692253"/>
                  </a:ext>
                </a:extLst>
              </a:tr>
            </a:tbl>
          </a:graphicData>
        </a:graphic>
      </p:graphicFrame>
      <p:sp>
        <p:nvSpPr>
          <p:cNvPr id="98353" name="Rectangle 49"/>
          <p:cNvSpPr>
            <a:spLocks noChangeArrowheads="1"/>
          </p:cNvSpPr>
          <p:nvPr/>
        </p:nvSpPr>
        <p:spPr bwMode="auto">
          <a:xfrm flipH="1">
            <a:off x="7308850" y="692150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u="none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тыс. руб.)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3850" y="333375"/>
            <a:ext cx="8569325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по муниципальным программам и непрограммным направлениям расходов</a:t>
            </a:r>
          </a:p>
        </p:txBody>
      </p:sp>
      <p:graphicFrame>
        <p:nvGraphicFramePr>
          <p:cNvPr id="47238" name="Group 134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497887" cy="5207000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3974215447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1112489861"/>
                    </a:ext>
                  </a:extLst>
                </a:gridCol>
                <a:gridCol w="1639887">
                  <a:extLst>
                    <a:ext uri="{9D8B030D-6E8A-4147-A177-3AD203B41FA5}">
                      <a16:colId xmlns:a16="http://schemas.microsoft.com/office/drawing/2014/main" val="3431147401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3405908700"/>
                    </a:ext>
                  </a:extLst>
                </a:gridCol>
              </a:tblGrid>
              <a:tr h="431800">
                <a:tc rowSpan="2"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программы</a:t>
                      </a: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млн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. руб.)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81969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55364"/>
                  </a:ext>
                </a:extLst>
              </a:tr>
              <a:tr h="3429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Развитие образования</a:t>
                      </a:r>
                      <a:endParaRPr kumimoji="0" lang="ru-RU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284,3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276,6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255,9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73983"/>
                  </a:ext>
                </a:extLst>
              </a:tr>
              <a:tr h="3429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Социальная поддержка граждан</a:t>
                      </a:r>
                      <a:endParaRPr kumimoji="0" lang="ru-RU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9,1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9,7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9,6</a:t>
                      </a:r>
                      <a:endParaRPr kumimoji="0" lang="ru-RU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442817"/>
                  </a:ext>
                </a:extLst>
              </a:tr>
              <a:tr h="78263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Обеспечение качественным жильем и услугами жилищно-коммунального хозяйства населения</a:t>
                      </a:r>
                      <a:endParaRPr kumimoji="0" lang="ru-RU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96471"/>
                  </a:ext>
                </a:extLst>
              </a:tr>
              <a:tr h="346075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Развитие культуры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06496"/>
                  </a:ext>
                </a:extLst>
              </a:tr>
              <a:tr h="5461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Развитие   физической культуры и спорта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523023"/>
                  </a:ext>
                </a:extLst>
              </a:tr>
              <a:tr h="34925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Реализация молодежной политики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04971"/>
                  </a:ext>
                </a:extLst>
              </a:tr>
              <a:tr h="546100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Экономическое развитие и инновационная экономика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507088"/>
                  </a:ext>
                </a:extLst>
              </a:tr>
              <a:tr h="549275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Совершенствование  органов местного самоуправления</a:t>
                      </a: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513690"/>
                  </a:ext>
                </a:extLst>
              </a:tr>
              <a:tr h="3571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Непрограммные направления деятельности</a:t>
                      </a: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3579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76375" y="0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образования Родниковского муниципального района (тыс. руб.)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-180975" y="882650"/>
          <a:ext cx="10009188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Диаграмма" r:id="rId3" imgW="11544204" imgH="5762453" progId="Excel.Chart.8">
                  <p:embed/>
                </p:oleObj>
              </mc:Choice>
              <mc:Fallback>
                <p:oleObj name="Диаграмма" r:id="rId3" imgW="11544204" imgH="5762453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882650"/>
                        <a:ext cx="10009188" cy="597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927850" y="5897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5288" y="260350"/>
            <a:ext cx="84978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0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Обеспечение качественным жильем и услугами жилищно-коммунального хозяйства населения Родниковского муниципального района (тыс. руб.)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5400" y="1341438"/>
          <a:ext cx="91186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Диаграмма" r:id="rId3" imgW="11791902" imgH="6877058" progId="Excel.Chart.8">
                  <p:embed/>
                </p:oleObj>
              </mc:Choice>
              <mc:Fallback>
                <p:oleObj name="Диаграмма" r:id="rId3" imgW="11791902" imgH="687705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341438"/>
                        <a:ext cx="9118600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87450" y="260350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поддержка граждан </a:t>
            </a:r>
            <a:br>
              <a:rPr lang="ru-RU" alt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Родниковского муниципального района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052513"/>
          <a:ext cx="946785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Диаграмма" r:id="rId3" imgW="11791902" imgH="6877058" progId="Excel.Chart.8">
                  <p:embed/>
                </p:oleObj>
              </mc:Choice>
              <mc:Fallback>
                <p:oleObj name="Диаграмма" r:id="rId3" imgW="11791902" imgH="687705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467850" cy="580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5288" y="188913"/>
            <a:ext cx="8497887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культуры Родниковского муниципального района (тыс. руб.)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-180975" y="981075"/>
          <a:ext cx="932497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Диаграмма" r:id="rId3" imgW="11525298" imgH="5781703" progId="Excel.Chart.8">
                  <p:embed/>
                </p:oleObj>
              </mc:Choice>
              <mc:Fallback>
                <p:oleObj name="Диаграмма" r:id="rId3" imgW="11525298" imgH="5781703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981075"/>
                        <a:ext cx="9324975" cy="56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496050" y="575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716463" y="5734050"/>
            <a:ext cx="442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en-US" sz="1600"/>
          </a:p>
          <a:p>
            <a:endParaRPr lang="ru-RU" altLang="en-US" sz="1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260350"/>
            <a:ext cx="8713788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rgbClr val="0000CC"/>
                </a:solidFill>
                <a:effectLst/>
              </a:rPr>
              <a:t>Экономическое развитие и инновационная экономика Родниковского муниципального района (тыс. руб.)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620713"/>
          <a:ext cx="91440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Диаграмма" r:id="rId3" imgW="11791902" imgH="6877058" progId="Excel.Chart.8">
                  <p:embed/>
                </p:oleObj>
              </mc:Choice>
              <mc:Fallback>
                <p:oleObj name="Диаграмма" r:id="rId3" imgW="11791902" imgH="687705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713"/>
                        <a:ext cx="9144000" cy="573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260350"/>
            <a:ext cx="87137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Совершенствование  органов местного самоуправления </a:t>
            </a:r>
            <a:r>
              <a:rPr lang="ru-RU" altLang="en-US" sz="2800" b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(тыс. руб.)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-57150" y="1052513"/>
          <a:ext cx="920115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Диаграмма" r:id="rId3" imgW="11658793" imgH="6324568" progId="Excel.Chart.8">
                  <p:embed/>
                </p:oleObj>
              </mc:Choice>
              <mc:Fallback>
                <p:oleObj name="Диаграмма" r:id="rId3" imgW="11658793" imgH="632456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0" y="1052513"/>
                        <a:ext cx="9201150" cy="580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47675" y="5897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9388" y="188913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600" baseline="300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Гражданин и его участие в бюджетном процессе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35960" y="66094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u="none" dirty="0">
              <a:solidFill>
                <a:srgbClr val="66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4217" y="643484"/>
            <a:ext cx="2910063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u="none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Возможности влияния </a:t>
            </a:r>
          </a:p>
          <a:p>
            <a:pPr algn="ctr">
              <a:defRPr/>
            </a:pPr>
            <a:r>
              <a:rPr lang="ru-RU" sz="1400" b="1" u="none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гражданина на состав бюджета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5400000">
            <a:off x="4299744" y="2261394"/>
            <a:ext cx="1049338" cy="647700"/>
          </a:xfrm>
          <a:prstGeom prst="chevron">
            <a:avLst>
              <a:gd name="adj" fmla="val 405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en-US" u="none"/>
              <a:t>1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 rot="5400000">
            <a:off x="4336257" y="3305969"/>
            <a:ext cx="976312" cy="647700"/>
          </a:xfrm>
          <a:prstGeom prst="chevron">
            <a:avLst>
              <a:gd name="adj" fmla="val 37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en-US" u="none"/>
              <a:t>2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rot="5400000">
            <a:off x="4336256" y="4241007"/>
            <a:ext cx="976313" cy="647700"/>
          </a:xfrm>
          <a:prstGeom prst="chevron">
            <a:avLst>
              <a:gd name="adj" fmla="val 37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en-US" u="none"/>
              <a:t>3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5400000">
            <a:off x="4336256" y="5177632"/>
            <a:ext cx="976313" cy="647700"/>
          </a:xfrm>
          <a:prstGeom prst="chevron">
            <a:avLst>
              <a:gd name="adj" fmla="val 37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en-US" u="none"/>
              <a:t>4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148263" y="2133600"/>
            <a:ext cx="39957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 sz="1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Публичные обсуждения муниципальных программ Родниковского муниципального района (размещаются на официальномсайте</a:t>
            </a:r>
            <a:r>
              <a:rPr lang="ru-RU" altLang="en-US" u="none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219700" y="3141663"/>
            <a:ext cx="370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 sz="1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качества предоставления муниципальных услуг (размещаются на официальном сайте)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219700" y="4221163"/>
            <a:ext cx="3744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 sz="1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Публичные слушания проекта районного бюджета на очередной финансовый год и плановый период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5292725" y="5229225"/>
            <a:ext cx="3671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 sz="1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Публичные слушания по проекту отчета об исполнении районного бюджета</a:t>
            </a:r>
          </a:p>
        </p:txBody>
      </p:sp>
      <p:sp>
        <p:nvSpPr>
          <p:cNvPr id="52239" name="Rectangle 15"/>
          <p:cNvSpPr>
            <a:spLocks noChangeArrowheads="1"/>
          </p:cNvSpPr>
          <p:nvPr>
            <p:ph type="body" idx="4294967295"/>
          </p:nvPr>
        </p:nvSpPr>
        <p:spPr bwMode="auto">
          <a:xfrm>
            <a:off x="1187450" y="3068638"/>
            <a:ext cx="1844675" cy="865187"/>
          </a:xfrm>
          <a:prstGeom prst="rect">
            <a:avLst/>
          </a:prstGeo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endParaRPr lang="en-US" altLang="en-US" smtClean="0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468313" y="2997200"/>
            <a:ext cx="3382962" cy="1008063"/>
          </a:xfrm>
          <a:prstGeom prst="ellipse">
            <a:avLst/>
          </a:prstGeom>
          <a:solidFill>
            <a:srgbClr val="2EE85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468313" y="4005263"/>
            <a:ext cx="3455987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D03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200" b="1" u="none"/>
              <a:t>Как получатель</a:t>
            </a:r>
          </a:p>
          <a:p>
            <a:pPr algn="ctr"/>
            <a:r>
              <a:rPr lang="ru-RU" altLang="en-US" sz="1200" b="1" u="none"/>
              <a:t> социальных гарантий</a:t>
            </a: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395288" y="2492375"/>
            <a:ext cx="3529012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200" b="1" u="none"/>
              <a:t>Как</a:t>
            </a:r>
          </a:p>
          <a:p>
            <a:pPr algn="ctr"/>
            <a:r>
              <a:rPr lang="ru-RU" altLang="en-US" sz="1200" b="1" u="none"/>
              <a:t>налогоплательщик</a:t>
            </a: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900113" y="1052513"/>
            <a:ext cx="2592387" cy="1330325"/>
          </a:xfrm>
          <a:prstGeom prst="flowChartAlternate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400" b="1" u="none"/>
              <a:t>Помогает формировать </a:t>
            </a:r>
          </a:p>
          <a:p>
            <a:pPr algn="ctr"/>
            <a:r>
              <a:rPr lang="ru-RU" altLang="en-US" sz="1400" b="1" u="none"/>
              <a:t>доходную часть бюджета</a:t>
            </a:r>
          </a:p>
          <a:p>
            <a:pPr algn="ctr"/>
            <a:r>
              <a:rPr lang="ru-RU" altLang="en-US" sz="1400" b="1" u="none"/>
              <a:t>(налог на доходы </a:t>
            </a:r>
          </a:p>
          <a:p>
            <a:pPr algn="ctr"/>
            <a:r>
              <a:rPr lang="ru-RU" altLang="en-US" sz="1400" b="1" u="none"/>
              <a:t>физических лиц)</a:t>
            </a:r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827088" y="4652963"/>
            <a:ext cx="2592387" cy="1330325"/>
          </a:xfrm>
          <a:prstGeom prst="flowChartAlternateProcess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400" b="1" u="none"/>
              <a:t>Получает социальные </a:t>
            </a:r>
          </a:p>
          <a:p>
            <a:pPr algn="ctr"/>
            <a:r>
              <a:rPr lang="ru-RU" altLang="en-US" sz="1400" b="1" u="none"/>
              <a:t>гарантии – расходная часть </a:t>
            </a:r>
          </a:p>
          <a:p>
            <a:pPr algn="ctr"/>
            <a:r>
              <a:rPr lang="ru-RU" altLang="en-US" sz="1400" b="1" u="none"/>
              <a:t>бюджета (образование, </a:t>
            </a:r>
          </a:p>
          <a:p>
            <a:pPr algn="ctr"/>
            <a:r>
              <a:rPr lang="ru-RU" altLang="en-US" sz="1400" b="1" u="none"/>
              <a:t>культура, социальные </a:t>
            </a:r>
          </a:p>
          <a:p>
            <a:pPr algn="ctr"/>
            <a:r>
              <a:rPr lang="ru-RU" altLang="en-US" sz="1400" b="1" u="none"/>
              <a:t>выплаты и др.)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00113" y="404813"/>
            <a:ext cx="75596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  <a:b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муниципальных внутренних заимствований</a:t>
            </a:r>
          </a:p>
        </p:txBody>
      </p:sp>
      <p:graphicFrame>
        <p:nvGraphicFramePr>
          <p:cNvPr id="94275" name="Group 67"/>
          <p:cNvGraphicFramePr>
            <a:graphicFrameLocks noGrp="1"/>
          </p:cNvGraphicFramePr>
          <p:nvPr>
            <p:ph idx="1"/>
          </p:nvPr>
        </p:nvGraphicFramePr>
        <p:xfrm>
          <a:off x="179388" y="1916113"/>
          <a:ext cx="8640762" cy="3287712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89251789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55561415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419895091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984524029"/>
                    </a:ext>
                  </a:extLst>
                </a:gridCol>
              </a:tblGrid>
              <a:tr h="382588">
                <a:tc rowSpan="2"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Вид долгового обязательства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Сумма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74495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22983"/>
                  </a:ext>
                </a:extLst>
              </a:tr>
              <a:tr h="384175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Кредиты кредитных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3919,4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-5680,3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90046"/>
                  </a:ext>
                </a:extLst>
              </a:tr>
              <a:tr h="3952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Привлечение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5680,3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001585"/>
                  </a:ext>
                </a:extLst>
              </a:tr>
              <a:tr h="3825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Погашение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-1760,9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-5680,3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658779"/>
                  </a:ext>
                </a:extLst>
              </a:tr>
              <a:tr h="3825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Общий объем заимствований, направленных на покрытие дефицита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3919,4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-5680,3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2536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188913"/>
            <a:ext cx="91440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Открытые государственные и муниципальные информационные ресурсы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403350" y="2060575"/>
            <a:ext cx="6400800" cy="3475038"/>
          </a:xfrm>
          <a:prstGeom prst="rect">
            <a:avLst/>
          </a:prstGeom>
        </p:spPr>
        <p:txBody>
          <a:bodyPr/>
          <a:lstStyle/>
          <a:p>
            <a:r>
              <a:rPr lang="ru-RU" altLang="en-US" smtClean="0"/>
              <a:t>/</a:t>
            </a:r>
          </a:p>
        </p:txBody>
      </p:sp>
      <p:pic>
        <p:nvPicPr>
          <p:cNvPr id="105476" name="Picture 4" descr="heade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0645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835150" y="2708275"/>
            <a:ext cx="47529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600" b="1" i="1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Официальный сайт</a:t>
            </a:r>
            <a:r>
              <a:rPr lang="ru-RU" altLang="en-US" sz="1600" b="1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www.rodniki-37.ru</a:t>
            </a: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3684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57563"/>
            <a:ext cx="67675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887538" y="3429000"/>
            <a:ext cx="5575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u="none">
                <a:solidFill>
                  <a:srgbClr val="0000CC"/>
                </a:solidFill>
              </a:rPr>
              <a:t>Официальный сайт </a:t>
            </a:r>
          </a:p>
          <a:p>
            <a:r>
              <a:rPr lang="ru-RU" altLang="en-US" u="none">
                <a:solidFill>
                  <a:srgbClr val="0000CC"/>
                </a:solidFill>
              </a:rPr>
              <a:t>для размещения информации </a:t>
            </a:r>
          </a:p>
          <a:p>
            <a:r>
              <a:rPr lang="ru-RU" altLang="en-US" u="none">
                <a:solidFill>
                  <a:srgbClr val="0000CC"/>
                </a:solidFill>
              </a:rPr>
              <a:t>о государственных (муниципальных) учреждениях</a:t>
            </a:r>
          </a:p>
          <a:p>
            <a:endParaRPr lang="ru-RU" altLang="en-US" u="none">
              <a:solidFill>
                <a:srgbClr val="0000CC"/>
              </a:solidFill>
            </a:endParaRPr>
          </a:p>
          <a:p>
            <a:r>
              <a:rPr lang="en-US" altLang="en-US">
                <a:solidFill>
                  <a:srgbClr val="0000CC"/>
                </a:solidFill>
              </a:rPr>
              <a:t> www.bus.gov.ru</a:t>
            </a:r>
            <a:endParaRPr lang="ru-RU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9388" y="908050"/>
            <a:ext cx="8964612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rgbClr val="3333FF"/>
                </a:solidFill>
                <a:effectLst/>
              </a:rPr>
              <a:t>Подготовлено</a:t>
            </a:r>
            <a:br>
              <a:rPr lang="ru-RU" altLang="en-US" sz="2800" smtClean="0">
                <a:solidFill>
                  <a:srgbClr val="3333FF"/>
                </a:solidFill>
                <a:effectLst/>
              </a:rPr>
            </a:br>
            <a:r>
              <a:rPr lang="ru-RU" altLang="en-US" sz="2800" smtClean="0">
                <a:solidFill>
                  <a:srgbClr val="3333FF"/>
                </a:solidFill>
                <a:effectLst/>
              </a:rPr>
              <a:t>Финансовым управлением</a:t>
            </a:r>
            <a:br>
              <a:rPr lang="ru-RU" altLang="en-US" sz="2800" smtClean="0">
                <a:solidFill>
                  <a:srgbClr val="3333FF"/>
                </a:solidFill>
                <a:effectLst/>
              </a:rPr>
            </a:br>
            <a:r>
              <a:rPr lang="ru-RU" altLang="en-US" sz="2800" smtClean="0">
                <a:solidFill>
                  <a:srgbClr val="3333FF"/>
                </a:solidFill>
                <a:effectLst/>
              </a:rPr>
              <a:t>Администрации муниципального образования «Родниковский муниципальный район»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63938" y="3644900"/>
            <a:ext cx="5184775" cy="1655763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Ответственный исполнитель: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ru-RU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 финансового управления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ru-RU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Балакирева Н.Г.</a:t>
            </a:r>
          </a:p>
          <a:p>
            <a:pPr lvl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2-19-37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>
            <a:spLocks/>
          </p:cNvSpPr>
          <p:nvPr/>
        </p:nvSpPr>
        <p:spPr bwMode="auto">
          <a:xfrm>
            <a:off x="971550" y="5445125"/>
            <a:ext cx="7632700" cy="863600"/>
          </a:xfrm>
          <a:custGeom>
            <a:avLst/>
            <a:gdLst>
              <a:gd name="T0" fmla="*/ 6553200 w 6553200"/>
              <a:gd name="T1" fmla="*/ 431800 h 863600"/>
              <a:gd name="T2" fmla="*/ 3276600 w 6553200"/>
              <a:gd name="T3" fmla="*/ 863600 h 863600"/>
              <a:gd name="T4" fmla="*/ 0 w 6553200"/>
              <a:gd name="T5" fmla="*/ 431800 h 863600"/>
              <a:gd name="T6" fmla="*/ 3276600 w 6553200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1968 w 6553200"/>
              <a:gd name="T13" fmla="*/ 71968 h 863600"/>
              <a:gd name="T14" fmla="*/ 6481232 w 6553200"/>
              <a:gd name="T15" fmla="*/ 791632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53200" h="863600">
                <a:moveTo>
                  <a:pt x="0" y="0"/>
                </a:moveTo>
                <a:lnTo>
                  <a:pt x="6409264" y="0"/>
                </a:lnTo>
                <a:lnTo>
                  <a:pt x="6553200" y="143936"/>
                </a:lnTo>
                <a:lnTo>
                  <a:pt x="6553200" y="863600"/>
                </a:lnTo>
                <a:lnTo>
                  <a:pt x="143936" y="863600"/>
                </a:lnTo>
                <a:lnTo>
                  <a:pt x="0" y="71966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25400" cap="flat" cmpd="sng" algn="ctr">
            <a:solidFill>
              <a:srgbClr val="B66D3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5516563"/>
            <a:ext cx="7200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600" b="1" u="none">
                <a:latin typeface="Times New Roman" panose="02020603050405020304" pitchFamily="18" charset="0"/>
              </a:rPr>
              <a:t>ДЕФИЦИТ</a:t>
            </a:r>
            <a:r>
              <a:rPr lang="ru-RU" altLang="en-US" sz="1600" u="none">
                <a:latin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endParaRPr lang="ru-RU" altLang="en-US" sz="1600" u="none">
              <a:latin typeface="Impact" panose="020B0806030902050204" pitchFamily="34" charset="0"/>
            </a:endParaRPr>
          </a:p>
          <a:p>
            <a:r>
              <a:rPr lang="ru-RU" altLang="en-US" sz="1600" b="1" u="none">
                <a:latin typeface="Times New Roman" panose="02020603050405020304" pitchFamily="18" charset="0"/>
              </a:rPr>
              <a:t>ПРОФИЦИТ</a:t>
            </a:r>
            <a:r>
              <a:rPr lang="ru-RU" altLang="en-US" sz="1600" u="none">
                <a:latin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27656" name="Rectangle 8"/>
          <p:cNvSpPr>
            <a:spLocks noChangeArrowheads="1"/>
          </p:cNvSpPr>
          <p:nvPr>
            <p:ph type="title"/>
          </p:nvPr>
        </p:nvSpPr>
        <p:spPr bwMode="auto">
          <a:xfrm>
            <a:off x="1793875" y="260350"/>
            <a:ext cx="65119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Что такое бюджет?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2555875" y="836613"/>
            <a:ext cx="3960813" cy="2447925"/>
          </a:xfrm>
          <a:prstGeom prst="can">
            <a:avLst>
              <a:gd name="adj" fmla="val 39755"/>
            </a:avLst>
          </a:prstGeom>
          <a:solidFill>
            <a:srgbClr val="F5F02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u="none"/>
          </a:p>
          <a:p>
            <a:pPr algn="ctr"/>
            <a:endParaRPr lang="ru-RU" altLang="en-US" sz="14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Форма образования и </a:t>
            </a: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расходования денежных</a:t>
            </a: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средств, предназначенных </a:t>
            </a: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для финансового обеспечения </a:t>
            </a: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задач и функций</a:t>
            </a:r>
          </a:p>
          <a:p>
            <a:pPr algn="ctr"/>
            <a:r>
              <a:rPr lang="ru-RU" altLang="en-US"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местного самоуправления</a:t>
            </a:r>
          </a:p>
          <a:p>
            <a:pPr algn="ctr"/>
            <a:endParaRPr lang="ru-RU" altLang="en-US" sz="14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1258888" y="3141663"/>
            <a:ext cx="2808287" cy="1717675"/>
          </a:xfrm>
          <a:prstGeom prst="can">
            <a:avLst>
              <a:gd name="adj" fmla="val 31653"/>
            </a:avLst>
          </a:prstGeom>
          <a:solidFill>
            <a:srgbClr val="2EE85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u="none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5219700" y="3141663"/>
            <a:ext cx="2663825" cy="1655762"/>
          </a:xfrm>
          <a:prstGeom prst="can">
            <a:avLst>
              <a:gd name="adj" fmla="val 36861"/>
            </a:avLst>
          </a:prstGeom>
          <a:solidFill>
            <a:srgbClr val="E432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400" u="none"/>
              <a:t>Выплачиваемые из бюджета</a:t>
            </a:r>
          </a:p>
          <a:p>
            <a:pPr algn="ctr"/>
            <a:r>
              <a:rPr lang="ru-RU" altLang="en-US" sz="1400" u="none"/>
              <a:t> денежные средства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563938" y="1125538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763713" y="3213100"/>
            <a:ext cx="18002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</a:t>
            </a:r>
          </a:p>
          <a:p>
            <a:pPr algn="ctr">
              <a:spcBef>
                <a:spcPct val="50000"/>
              </a:spcBef>
            </a:pPr>
            <a:endParaRPr lang="ru-RU" altLang="en-US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751138" y="402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u="none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403350" y="3933825"/>
            <a:ext cx="2305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400" u="none"/>
              <a:t>Поступающие в бюджет денежные средства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764213" y="3213100"/>
            <a:ext cx="154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9388" y="260350"/>
            <a:ext cx="8785225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означает «принцип скользящей трехлетки»?</a:t>
            </a:r>
            <a:r>
              <a:rPr lang="ru-RU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836613"/>
            <a:ext cx="8964613" cy="602138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600" smtClean="0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en-US" sz="160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smtClean="0">
                <a:solidFill>
                  <a:schemeClr val="tx1"/>
                </a:solidFill>
              </a:rPr>
              <a:t>   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u="sng" smtClean="0">
                <a:solidFill>
                  <a:srgbClr val="CC3300"/>
                </a:solidFill>
              </a:rPr>
              <a:t>______________________________________________________________________________________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smtClean="0">
                <a:solidFill>
                  <a:srgbClr val="CC3300"/>
                </a:solidFill>
              </a:rPr>
              <a:t>          2014 год            2015 год            2016 год            2017 год        2018 год 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smtClean="0">
                <a:solidFill>
                  <a:schemeClr val="tx1"/>
                </a:solidFill>
              </a:rPr>
              <a:t>     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smtClean="0">
                <a:solidFill>
                  <a:schemeClr val="tx1"/>
                </a:solidFill>
              </a:rPr>
              <a:t>   Каждый год 3-летний период бюджетного планирования сдвигается на 1 год вперед, т.е. корректируются ранее утвержденные параметры 1 и 2-го года, добавляются параметры 3-го года.</a:t>
            </a:r>
          </a:p>
          <a:p>
            <a:pPr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en-US" sz="1500" smtClean="0">
                <a:solidFill>
                  <a:schemeClr val="tx1"/>
                </a:solidFill>
              </a:rPr>
              <a:t>   При этом в составе бюджета на плановый период закладываются «условно утверждаемые» расходы, которые не распределяются по статьям, в объеме не менее 2,5 процента общего объема расходов бюджета на первый год планового периода и не менее 5 процентов – на второй год планового периода.</a:t>
            </a:r>
          </a:p>
          <a:p>
            <a:pPr>
              <a:lnSpc>
                <a:spcPct val="80000"/>
              </a:lnSpc>
            </a:pPr>
            <a:endParaRPr lang="ru-RU" altLang="en-US" sz="1500" smtClean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84213" y="836613"/>
            <a:ext cx="1223962" cy="792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Очередной </a:t>
            </a:r>
          </a:p>
          <a:p>
            <a:pPr algn="ctr"/>
            <a:r>
              <a:rPr lang="ru-RU" altLang="en-US" u="none"/>
              <a:t>год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8175" y="836613"/>
            <a:ext cx="2305050" cy="792162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u="none"/>
          </a:p>
          <a:p>
            <a:pPr algn="ctr"/>
            <a:r>
              <a:rPr lang="ru-RU" altLang="en-US" u="none"/>
              <a:t>Плановый период </a:t>
            </a:r>
          </a:p>
          <a:p>
            <a:pPr algn="ctr"/>
            <a:r>
              <a:rPr lang="ru-RU" altLang="en-US" u="none"/>
              <a:t>2 года</a:t>
            </a:r>
          </a:p>
          <a:p>
            <a:pPr algn="ctr"/>
            <a:endParaRPr lang="ru-RU" altLang="en-US" u="none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908175" y="2133600"/>
            <a:ext cx="1223963" cy="8636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Очередной </a:t>
            </a:r>
          </a:p>
          <a:p>
            <a:pPr algn="ctr"/>
            <a:r>
              <a:rPr lang="ru-RU" altLang="en-US" u="none"/>
              <a:t>год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132138" y="2133600"/>
            <a:ext cx="2376487" cy="863600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u="none"/>
          </a:p>
          <a:p>
            <a:pPr algn="ctr"/>
            <a:r>
              <a:rPr lang="ru-RU" altLang="en-US" u="none"/>
              <a:t>Плановый период </a:t>
            </a:r>
          </a:p>
          <a:p>
            <a:pPr algn="ctr"/>
            <a:r>
              <a:rPr lang="ru-RU" altLang="en-US" u="none"/>
              <a:t>2 года</a:t>
            </a:r>
          </a:p>
          <a:p>
            <a:pPr algn="ctr"/>
            <a:endParaRPr lang="ru-RU" altLang="en-US" u="none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203575" y="3500438"/>
            <a:ext cx="1223963" cy="8636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Очередной </a:t>
            </a:r>
          </a:p>
          <a:p>
            <a:pPr algn="ctr"/>
            <a:r>
              <a:rPr lang="ru-RU" altLang="en-US" u="none"/>
              <a:t>год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427538" y="3500438"/>
            <a:ext cx="2376487" cy="863600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u="none"/>
          </a:p>
          <a:p>
            <a:pPr algn="ctr"/>
            <a:r>
              <a:rPr lang="ru-RU" altLang="en-US" u="none"/>
              <a:t>Плановый период </a:t>
            </a:r>
          </a:p>
          <a:p>
            <a:pPr algn="ctr"/>
            <a:r>
              <a:rPr lang="ru-RU" altLang="en-US" u="none"/>
              <a:t>2 года</a:t>
            </a:r>
          </a:p>
          <a:p>
            <a:pPr algn="ctr"/>
            <a:endParaRPr lang="ru-RU" altLang="en-US" u="none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268538" y="1916113"/>
            <a:ext cx="485775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3419475" y="1916113"/>
            <a:ext cx="485775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95288" y="19891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u="none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041525" y="150495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u="none"/>
              <a:t>корректировка</a:t>
            </a:r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4572000" y="1916113"/>
            <a:ext cx="485775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4110038" y="1504950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u="none"/>
              <a:t>разработка</a:t>
            </a:r>
          </a:p>
        </p:txBody>
      </p:sp>
      <p:sp>
        <p:nvSpPr>
          <p:cNvPr id="51225" name="AutoShape 25"/>
          <p:cNvSpPr>
            <a:spLocks noChangeArrowheads="1"/>
          </p:cNvSpPr>
          <p:nvPr/>
        </p:nvSpPr>
        <p:spPr bwMode="auto">
          <a:xfrm>
            <a:off x="3419475" y="3284538"/>
            <a:ext cx="4857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4643438" y="3284538"/>
            <a:ext cx="4857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5940425" y="3284538"/>
            <a:ext cx="4857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771775" y="2924175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u="none"/>
              <a:t>корректировка</a:t>
            </a:r>
          </a:p>
          <a:p>
            <a:pPr algn="ctr"/>
            <a:endParaRPr lang="ru-RU" altLang="en-US" u="none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6084888" y="2852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u="none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6084888" y="2852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u="none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5549900" y="28733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u="none"/>
              <a:t>разработка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260350"/>
            <a:ext cx="8713788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ЭТАПЫ ПРОХОДИТ ПРОЕКТ БЮДЖЕТА?</a:t>
            </a:r>
            <a:r>
              <a:rPr lang="ru-RU" altLang="en-US" sz="24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 flipH="1" flipV="1">
            <a:off x="1042988" y="4206875"/>
            <a:ext cx="100012" cy="85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en-US" sz="800" smtClean="0"/>
          </a:p>
          <a:p>
            <a:pPr>
              <a:lnSpc>
                <a:spcPct val="80000"/>
              </a:lnSpc>
            </a:pPr>
            <a:r>
              <a:rPr lang="ru-RU" altLang="en-US" sz="800" smtClean="0"/>
              <a:t>	. 	</a:t>
            </a:r>
          </a:p>
          <a:p>
            <a:pPr>
              <a:lnSpc>
                <a:spcPct val="80000"/>
              </a:lnSpc>
            </a:pPr>
            <a:r>
              <a:rPr lang="ru-RU" altLang="en-US" sz="800" smtClean="0"/>
              <a:t>		</a:t>
            </a:r>
          </a:p>
          <a:p>
            <a:pPr>
              <a:lnSpc>
                <a:spcPct val="80000"/>
              </a:lnSpc>
            </a:pPr>
            <a:r>
              <a:rPr lang="ru-RU" altLang="en-US" sz="800" smtClean="0"/>
              <a:t>		</a:t>
            </a:r>
          </a:p>
          <a:p>
            <a:pPr>
              <a:lnSpc>
                <a:spcPct val="80000"/>
              </a:lnSpc>
            </a:pPr>
            <a:endParaRPr lang="ru-RU" altLang="en-US" sz="800" smtClean="0"/>
          </a:p>
        </p:txBody>
      </p:sp>
      <p:graphicFrame>
        <p:nvGraphicFramePr>
          <p:cNvPr id="36938" name="Group 74"/>
          <p:cNvGraphicFramePr>
            <a:graphicFrameLocks noGrp="1"/>
          </p:cNvGraphicFramePr>
          <p:nvPr>
            <p:ph sz="half" idx="2"/>
          </p:nvPr>
        </p:nvGraphicFramePr>
        <p:xfrm>
          <a:off x="0" y="908050"/>
          <a:ext cx="8964613" cy="589915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900538335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3896128790"/>
                    </a:ext>
                  </a:extLst>
                </a:gridCol>
                <a:gridCol w="6627813">
                  <a:extLst>
                    <a:ext uri="{9D8B030D-6E8A-4147-A177-3AD203B41FA5}">
                      <a16:colId xmlns:a16="http://schemas.microsoft.com/office/drawing/2014/main" val="1554347580"/>
                    </a:ext>
                  </a:extLst>
                </a:gridCol>
              </a:tblGrid>
              <a:tr h="214153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anose="020B0603020202020204" pitchFamily="34" charset="0"/>
                        </a:rPr>
                        <a:t>СОСТАВЛЕНИЕ ПРОЕКТА РАЙОННОГО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E85A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 по составлению проекта районного бюджета начинается за 4 месяцев до начала очередного финансового года. Постановлением Администрации муниципального образования «Родниковский муниципальный район» от  20.09.2010 № 800 утвержден Порядок составления проекта районного бюджета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районного бюджета. Непосредственное составление районного бюджета осуществляет Финансовое управление администрации муниципального образования «Родниковского муниципального района»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67988"/>
                  </a:ext>
                </a:extLst>
              </a:tr>
              <a:tr h="2236788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anose="020B0603020202020204" pitchFamily="34" charset="0"/>
                        </a:rPr>
                        <a:t>РАССМОТРЕНИЕ ПРОЕКТА РАЙОННОГО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33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районного бюджета рассматривается и одобряется администрации муниципального образования «Родниковского муниципального района» для внесения его Главой администрации в Совет муниципального образования «Родниковский муниципальный район» не позднее 15 ноября текущего финансового года. </a:t>
                      </a:r>
                    </a:p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До 1 декабря текущего года по проекту районного бюджета проводятся публичные слушания. Для этого проект районного бюджета размещается на официальном сайте Родниковского муниципального района в сети «Интернет». Совет муниципального образования «Родниковский муниципальный район» рассматривает проект о районном бюджете в двух чтениях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61854"/>
                  </a:ext>
                </a:extLst>
              </a:tr>
              <a:tr h="1382713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anose="020B0603020202020204" pitchFamily="34" charset="0"/>
                        </a:rPr>
                        <a:t>УТВЕРЖДЕНИЕ ПРОЕКТА РАЙОННОГО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6038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районного бюджета утверждается Советом муниципального образования «Родниковский муниципальный район» в форме решения Совета муниципального образования «Родниковский муниципальный район»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05935"/>
                  </a:ext>
                </a:extLst>
              </a:tr>
            </a:tbl>
          </a:graphicData>
        </a:graphic>
      </p:graphicFrame>
      <p:sp>
        <p:nvSpPr>
          <p:cNvPr id="36927" name="Oval 63"/>
          <p:cNvSpPr>
            <a:spLocks noChangeArrowheads="1"/>
          </p:cNvSpPr>
          <p:nvPr/>
        </p:nvSpPr>
        <p:spPr bwMode="auto">
          <a:xfrm>
            <a:off x="179388" y="5516563"/>
            <a:ext cx="504825" cy="5746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3</a:t>
            </a:r>
          </a:p>
        </p:txBody>
      </p:sp>
      <p:sp>
        <p:nvSpPr>
          <p:cNvPr id="36928" name="Oval 64"/>
          <p:cNvSpPr>
            <a:spLocks noChangeArrowheads="1"/>
          </p:cNvSpPr>
          <p:nvPr/>
        </p:nvSpPr>
        <p:spPr bwMode="auto">
          <a:xfrm>
            <a:off x="179388" y="1412875"/>
            <a:ext cx="504825" cy="576263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1</a:t>
            </a:r>
          </a:p>
        </p:txBody>
      </p:sp>
      <p:sp>
        <p:nvSpPr>
          <p:cNvPr id="36930" name="Oval 66"/>
          <p:cNvSpPr>
            <a:spLocks noChangeArrowheads="1"/>
          </p:cNvSpPr>
          <p:nvPr/>
        </p:nvSpPr>
        <p:spPr bwMode="auto">
          <a:xfrm>
            <a:off x="179388" y="3716338"/>
            <a:ext cx="504825" cy="5746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u="none"/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9388" y="333375"/>
            <a:ext cx="86407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чем основано составление проекта районного бюджета ?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 bwMode="auto">
          <a:xfrm flipH="1">
            <a:off x="1116013" y="2924175"/>
            <a:ext cx="142875" cy="730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90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341438"/>
            <a:ext cx="8135937" cy="1008062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D4B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Составление проекта районного бюджета основано на: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50825" y="2852738"/>
            <a:ext cx="1800225" cy="3313112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solidFill>
              <a:srgbClr val="6D4BC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none"/>
              <a:t>Бюджетном </a:t>
            </a:r>
            <a:endParaRPr lang="ru-RU" altLang="en-US" sz="1600" b="1" u="none"/>
          </a:p>
          <a:p>
            <a:pPr algn="ctr"/>
            <a:r>
              <a:rPr lang="ru-RU" altLang="en-US" sz="1600" b="1" u="none"/>
              <a:t>п</a:t>
            </a:r>
            <a:r>
              <a:rPr lang="en-US" altLang="en-US" sz="1600" b="1" u="none"/>
              <a:t>ослании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Президента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Российской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Федерации</a:t>
            </a:r>
            <a:r>
              <a:rPr lang="ru-RU" altLang="en-US" sz="1600" u="none"/>
              <a:t> 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2411413" y="2852738"/>
            <a:ext cx="1800225" cy="3313112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solidFill>
              <a:srgbClr val="6D4BC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none"/>
              <a:t>Основных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 направлениях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бюджетной и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налоговой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политики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муниципального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образования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«Родниковский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муниципальный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район»</a:t>
            </a:r>
            <a:r>
              <a:rPr lang="ru-RU" altLang="en-US" sz="1600" b="1" u="none"/>
              <a:t> 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643438" y="2781300"/>
            <a:ext cx="1800225" cy="3313113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solidFill>
              <a:srgbClr val="6D4BC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none"/>
              <a:t>Прогнозе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социально-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экономического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развития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муниципального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образования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«Родниковский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муниципальный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район»</a:t>
            </a:r>
            <a:r>
              <a:rPr lang="ru-RU" altLang="en-US" sz="1600" b="1" u="none"/>
              <a:t> 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6804025" y="2781300"/>
            <a:ext cx="1800225" cy="3313113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solidFill>
              <a:srgbClr val="6D4BC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none"/>
              <a:t>Муниципальных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программах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Родниковск</a:t>
            </a:r>
            <a:r>
              <a:rPr lang="ru-RU" altLang="en-US" sz="1600" b="1" u="none"/>
              <a:t>кого</a:t>
            </a:r>
            <a:r>
              <a:rPr lang="en-US" altLang="en-US" sz="1600" b="1" u="none"/>
              <a:t>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муниципальн</a:t>
            </a:r>
            <a:r>
              <a:rPr lang="ru-RU" altLang="en-US" sz="1600" b="1" u="none"/>
              <a:t>ого</a:t>
            </a:r>
            <a:r>
              <a:rPr lang="en-US" altLang="en-US" sz="1600" b="1" u="none"/>
              <a:t> </a:t>
            </a:r>
            <a:endParaRPr lang="ru-RU" altLang="en-US" sz="1600" b="1" u="none"/>
          </a:p>
          <a:p>
            <a:pPr algn="ctr"/>
            <a:r>
              <a:rPr lang="en-US" altLang="en-US" sz="1600" b="1" u="none"/>
              <a:t>район</a:t>
            </a:r>
            <a:r>
              <a:rPr lang="ru-RU" altLang="en-US" sz="1600" b="1" u="none"/>
              <a:t>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" y="188913"/>
            <a:ext cx="8569325" cy="143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en-U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бюджета</a:t>
            </a: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en-US" sz="2400" b="0" smtClean="0">
                <a:solidFill>
                  <a:schemeClr val="tx1"/>
                </a:solidFill>
                <a:effectLst/>
              </a:rPr>
              <a:t>Доходы бюджета - безвозмездные и безвозвратные</a:t>
            </a:r>
            <a:br>
              <a:rPr lang="ru-RU" altLang="en-US" sz="2400" b="0" smtClean="0">
                <a:solidFill>
                  <a:schemeClr val="tx1"/>
                </a:solidFill>
                <a:effectLst/>
              </a:rPr>
            </a:br>
            <a:r>
              <a:rPr lang="ru-RU" altLang="en-US" sz="2400" b="0" smtClean="0">
                <a:solidFill>
                  <a:schemeClr val="tx1"/>
                </a:solidFill>
                <a:effectLst/>
              </a:rPr>
              <a:t>поступления денежных средств в бюджет.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50825" y="2205038"/>
            <a:ext cx="8642350" cy="4194175"/>
          </a:xfrm>
          <a:prstGeom prst="rect">
            <a:avLst/>
          </a:prstGeo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endParaRPr lang="en-US" altLang="en-US" smtClean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0825" y="2636838"/>
            <a:ext cx="2881313" cy="3960812"/>
          </a:xfrm>
          <a:prstGeom prst="rect">
            <a:avLst/>
          </a:prstGeom>
          <a:solidFill>
            <a:srgbClr val="4DC3C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u="none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76600" y="1916113"/>
            <a:ext cx="2736850" cy="792162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НЕНАЛОГОВЫЕ ДОХОДЫ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50825" y="1916113"/>
            <a:ext cx="2881313" cy="698500"/>
          </a:xfrm>
          <a:prstGeom prst="rect">
            <a:avLst/>
          </a:prstGeom>
          <a:solidFill>
            <a:srgbClr val="489BC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НАЛОГОВЫЕ ДОХОДЫ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276600" y="2636838"/>
            <a:ext cx="2736850" cy="3960812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u="none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156325" y="1916113"/>
            <a:ext cx="2808288" cy="792162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</a:t>
            </a:r>
          </a:p>
          <a:p>
            <a:pPr algn="ctr"/>
            <a:r>
              <a:rPr lang="ru-RU" altLang="en-US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ПОСТУПЛЕНИЯ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6156325" y="2708275"/>
            <a:ext cx="2808288" cy="38893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u="none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23850" y="2728913"/>
            <a:ext cx="2808288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 sz="1600" u="none"/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en-US" sz="1600" u="none">
                <a:sym typeface="Wingdings" panose="05000000000000000000" pitchFamily="2" charset="2"/>
              </a:rPr>
              <a:t>налог на доходы физических лиц;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en-US" sz="1600" u="none">
                <a:sym typeface="Wingdings" panose="05000000000000000000" pitchFamily="2" charset="2"/>
              </a:rPr>
              <a:t> акцизы по подакцизным товарам (продукции), производимым на территории Российской Федерации;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en-US" sz="1600" u="none">
                <a:sym typeface="Wingdings" panose="05000000000000000000" pitchFamily="2" charset="2"/>
              </a:rPr>
              <a:t> государственная пошлина.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3203575" y="2636838"/>
            <a:ext cx="2808288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 sz="1600" u="none"/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 algn="just"/>
            <a:r>
              <a:rPr lang="ru-RU" altLang="en-US" sz="1600" u="none">
                <a:sym typeface="Wingdings" panose="05000000000000000000" pitchFamily="2" charset="2"/>
              </a:rPr>
              <a:t>доходы от использования имущества, находящегося в муниципальной собственности;</a:t>
            </a:r>
          </a:p>
          <a:p>
            <a:pPr algn="just"/>
            <a:r>
              <a:rPr lang="ru-RU" altLang="en-US" sz="1600" u="none">
                <a:sym typeface="Wingdings" panose="05000000000000000000" pitchFamily="2" charset="2"/>
              </a:rPr>
              <a:t>  </a:t>
            </a:r>
            <a:r>
              <a:rPr lang="ru-RU" altLang="en-US" sz="1600" u="none"/>
              <a:t>штрафов за нарушение законодательства;</a:t>
            </a:r>
          </a:p>
          <a:p>
            <a:pPr algn="just"/>
            <a:r>
              <a:rPr lang="ru-RU" altLang="en-US" sz="1600" u="none">
                <a:sym typeface="Wingdings" panose="05000000000000000000" pitchFamily="2" charset="2"/>
              </a:rPr>
              <a:t>другие.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084888" y="2708275"/>
            <a:ext cx="28797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 sz="1600" u="none"/>
              <a:t>Поступления от других бюджетов бюджетной системы Российской Федерации (межбюджетные трансферты), от  организаций, граждан (кроме налоговых и неналоговых доходов).</a:t>
            </a:r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4095</TotalTime>
  <Words>1920</Words>
  <Application>Microsoft Office PowerPoint</Application>
  <PresentationFormat>On-screen Show (4:3)</PresentationFormat>
  <Paragraphs>509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Trebuchet MS</vt:lpstr>
      <vt:lpstr>Arial</vt:lpstr>
      <vt:lpstr>Georgia</vt:lpstr>
      <vt:lpstr>Calibri</vt:lpstr>
      <vt:lpstr>Impact</vt:lpstr>
      <vt:lpstr>Wingdings</vt:lpstr>
      <vt:lpstr>Verdana</vt:lpstr>
      <vt:lpstr>Times New Roman</vt:lpstr>
      <vt:lpstr>Arial Cyr</vt:lpstr>
      <vt:lpstr>Воздушный поток</vt:lpstr>
      <vt:lpstr>Диаграмма Microsoft Excel</vt:lpstr>
      <vt:lpstr>Диаграмма Microsoft Office Excel</vt:lpstr>
      <vt:lpstr>PowerPoint Presentation</vt:lpstr>
      <vt:lpstr>Родниковский муниципальный район</vt:lpstr>
      <vt:lpstr> Принцип прозрачности (открытости) бюджетной системы Российской Федерации </vt:lpstr>
      <vt:lpstr>Гражданин и его участие в бюджетном процессе</vt:lpstr>
      <vt:lpstr>Что такое бюджет?</vt:lpstr>
      <vt:lpstr>Что означает «принцип скользящей трехлетки»? </vt:lpstr>
      <vt:lpstr>КАКИЕ ЭТАПЫ ПРОХОДИТ ПРОЕКТ БЮДЖЕТА? </vt:lpstr>
      <vt:lpstr>На чем основано составление проекта районного бюджета ?</vt:lpstr>
      <vt:lpstr>Доходы бюджета  Доходы бюджета - безвозмездные и безвозвратные поступления денежных средств в бюджет.</vt:lpstr>
      <vt:lpstr>Межбюджетные трансферты</vt:lpstr>
      <vt:lpstr>Расходы бюджета  </vt:lpstr>
      <vt:lpstr>Что такое муниципальные программы?</vt:lpstr>
      <vt:lpstr>Дефицит и профицит</vt:lpstr>
      <vt:lpstr>Муниципальный долг </vt:lpstr>
      <vt:lpstr> Основные направления бюджетной и налоговой политики на 2014-2016 годы</vt:lpstr>
      <vt:lpstr>Прогноз социально-экономического развития муниципального образования «Родниковский муниципальный район»</vt:lpstr>
      <vt:lpstr>PowerPoint Presentation</vt:lpstr>
      <vt:lpstr>Показатели развития потребительского рынка</vt:lpstr>
      <vt:lpstr>PowerPoint Presentation</vt:lpstr>
      <vt:lpstr>PowerPoint Presentation</vt:lpstr>
      <vt:lpstr>PowerPoint Presentation</vt:lpstr>
      <vt:lpstr>PowerPoint Presentation</vt:lpstr>
      <vt:lpstr>Основные характеристики бюджета на 2014 – 2015 годы, млн. руб.</vt:lpstr>
      <vt:lpstr>PowerPoint Presentation</vt:lpstr>
      <vt:lpstr>PowerPoint Presentation</vt:lpstr>
      <vt:lpstr>Структура доходов районного бюджета на 2014 год</vt:lpstr>
      <vt:lpstr>PowerPoint Presentation</vt:lpstr>
      <vt:lpstr>PowerPoint Presentation</vt:lpstr>
      <vt:lpstr>Безвозмездные поступления  (млн.руб.)</vt:lpstr>
      <vt:lpstr>PowerPoint Presentation</vt:lpstr>
      <vt:lpstr>Расходы районного бюджета на 2014 год (млн.руб.)</vt:lpstr>
      <vt:lpstr>Расходы бюджета в расчете на 1 жителя</vt:lpstr>
      <vt:lpstr>Бюджет по муниципальным программам и непрограммным направлениям расходов</vt:lpstr>
      <vt:lpstr>Развитие образования Родниковского муниципального района (тыс. руб.)</vt:lpstr>
      <vt:lpstr>Обеспечение качественным жильем и услугами жилищно-коммунального хозяйства населения Родниковского муниципального района (тыс. руб.)</vt:lpstr>
      <vt:lpstr>Социальная поддержка граждан  Родниковского муниципального района</vt:lpstr>
      <vt:lpstr>Развитие культуры Родниковского муниципального района (тыс. руб.)</vt:lpstr>
      <vt:lpstr>Экономическое развитие и инновационная экономика Родниковского муниципального района (тыс. руб.)</vt:lpstr>
      <vt:lpstr>Совершенствование  органов местного самоуправления (тыс. руб.)</vt:lpstr>
      <vt:lpstr>Программа муниципальных внутренних заимствований</vt:lpstr>
      <vt:lpstr>Открытые государственные и муниципальные информационные ресурсы</vt:lpstr>
      <vt:lpstr>Подготовлено Финансовым управлением Администрации муниципального образования «Родниковский муниципальный район»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word2</cp:lastModifiedBy>
  <cp:revision>121</cp:revision>
  <dcterms:created xsi:type="dcterms:W3CDTF">2011-09-02T09:15:11Z</dcterms:created>
  <dcterms:modified xsi:type="dcterms:W3CDTF">2025-04-25T08:06:03Z</dcterms:modified>
</cp:coreProperties>
</file>